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41"/>
  </p:notesMasterIdLst>
  <p:handoutMasterIdLst>
    <p:handoutMasterId r:id="rId42"/>
  </p:handoutMasterIdLst>
  <p:sldIdLst>
    <p:sldId id="941" r:id="rId2"/>
    <p:sldId id="979" r:id="rId3"/>
    <p:sldId id="972" r:id="rId4"/>
    <p:sldId id="985" r:id="rId5"/>
    <p:sldId id="986" r:id="rId6"/>
    <p:sldId id="258" r:id="rId7"/>
    <p:sldId id="259" r:id="rId8"/>
    <p:sldId id="987" r:id="rId9"/>
    <p:sldId id="763" r:id="rId10"/>
    <p:sldId id="751" r:id="rId11"/>
    <p:sldId id="767" r:id="rId12"/>
    <p:sldId id="778" r:id="rId13"/>
    <p:sldId id="779" r:id="rId14"/>
    <p:sldId id="780" r:id="rId15"/>
    <p:sldId id="768" r:id="rId16"/>
    <p:sldId id="783" r:id="rId17"/>
    <p:sldId id="782" r:id="rId18"/>
    <p:sldId id="754" r:id="rId19"/>
    <p:sldId id="769" r:id="rId20"/>
    <p:sldId id="770" r:id="rId21"/>
    <p:sldId id="771" r:id="rId22"/>
    <p:sldId id="756" r:id="rId23"/>
    <p:sldId id="757" r:id="rId24"/>
    <p:sldId id="988" r:id="rId25"/>
    <p:sldId id="275" r:id="rId26"/>
    <p:sldId id="989" r:id="rId27"/>
    <p:sldId id="265" r:id="rId28"/>
    <p:sldId id="266" r:id="rId29"/>
    <p:sldId id="267" r:id="rId30"/>
    <p:sldId id="268" r:id="rId31"/>
    <p:sldId id="996" r:id="rId32"/>
    <p:sldId id="974" r:id="rId33"/>
    <p:sldId id="993" r:id="rId34"/>
    <p:sldId id="955" r:id="rId35"/>
    <p:sldId id="995" r:id="rId36"/>
    <p:sldId id="990" r:id="rId37"/>
    <p:sldId id="991" r:id="rId38"/>
    <p:sldId id="992" r:id="rId39"/>
    <p:sldId id="984" r:id="rId40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41"/>
            <p14:sldId id="979"/>
            <p14:sldId id="972"/>
            <p14:sldId id="985"/>
            <p14:sldId id="986"/>
            <p14:sldId id="258"/>
            <p14:sldId id="259"/>
            <p14:sldId id="987"/>
            <p14:sldId id="763"/>
            <p14:sldId id="751"/>
            <p14:sldId id="767"/>
            <p14:sldId id="778"/>
            <p14:sldId id="779"/>
            <p14:sldId id="780"/>
            <p14:sldId id="768"/>
            <p14:sldId id="783"/>
            <p14:sldId id="782"/>
            <p14:sldId id="754"/>
            <p14:sldId id="769"/>
            <p14:sldId id="770"/>
            <p14:sldId id="771"/>
            <p14:sldId id="756"/>
            <p14:sldId id="757"/>
            <p14:sldId id="988"/>
            <p14:sldId id="275"/>
            <p14:sldId id="989"/>
            <p14:sldId id="265"/>
            <p14:sldId id="266"/>
            <p14:sldId id="267"/>
            <p14:sldId id="268"/>
            <p14:sldId id="996"/>
            <p14:sldId id="974"/>
            <p14:sldId id="993"/>
            <p14:sldId id="955"/>
            <p14:sldId id="995"/>
            <p14:sldId id="990"/>
            <p14:sldId id="991"/>
            <p14:sldId id="992"/>
            <p14:sldId id="9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008C33"/>
    <a:srgbClr val="00B341"/>
    <a:srgbClr val="1BA560"/>
    <a:srgbClr val="23B324"/>
    <a:srgbClr val="4A78BC"/>
    <a:srgbClr val="003264"/>
    <a:srgbClr val="FE8C00"/>
    <a:srgbClr val="5BCD9D"/>
    <a:srgbClr val="35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5" autoAdjust="0"/>
    <p:restoredTop sz="84727" autoAdjust="0"/>
  </p:normalViewPr>
  <p:slideViewPr>
    <p:cSldViewPr snapToGrid="0">
      <p:cViewPr varScale="1">
        <p:scale>
          <a:sx n="33" d="100"/>
          <a:sy n="33" d="100"/>
        </p:scale>
        <p:origin x="75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>
                <a:latin typeface="Arial" panose="020B0604020202020204" pitchFamily="34" charset="0"/>
              </a:rPr>
              <a:t>14.10.2022</a:t>
            </a:fld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48BA324-014D-41B7-8E83-ECE8F197A959}" type="datetimeFigureOut">
              <a:rPr lang="ru-RU" smtClean="0"/>
              <a:pPr/>
              <a:t>14.10.2022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81397F6-5F69-4798-869B-9B0266F8F8F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63fa86e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63fa86e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 объединяет эти фото, кроме того, что на них симпатичные молодые девушки? Ещё и то, что это две исчезнувшие профессии – машинистки и телефонистки. Развитие информационных технологий и, в частности, машинного обучения приводит к быстрому изменению рынка труда.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1193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вот</a:t>
            </a:r>
            <a:r>
              <a:rPr lang="ru-RU" baseline="0" dirty="0"/>
              <a:t>,</a:t>
            </a:r>
            <a:r>
              <a:rPr lang="ru-RU" dirty="0"/>
              <a:t> март 2016 г.</a:t>
            </a:r>
            <a:r>
              <a:rPr lang="ru-RU" baseline="0" dirty="0"/>
              <a:t> Это фото с матча по игре </a:t>
            </a:r>
            <a:r>
              <a:rPr lang="ru-RU" baseline="0" dirty="0" err="1"/>
              <a:t>Го</a:t>
            </a:r>
            <a:r>
              <a:rPr lang="ru-RU" baseline="0" dirty="0"/>
              <a:t>, в котором легендарный корейский игрок Ли </a:t>
            </a:r>
            <a:r>
              <a:rPr lang="ru-RU" baseline="0" dirty="0" err="1"/>
              <a:t>Седоль</a:t>
            </a:r>
            <a:r>
              <a:rPr lang="ru-RU" baseline="0" dirty="0"/>
              <a:t>, один из лучших в мире, играет против компьютерной программы на основе </a:t>
            </a:r>
            <a:r>
              <a:rPr lang="ru-RU" baseline="0" dirty="0" err="1"/>
              <a:t>нейросети</a:t>
            </a:r>
            <a:r>
              <a:rPr lang="ru-RU" baseline="0" dirty="0"/>
              <a:t> </a:t>
            </a:r>
            <a:r>
              <a:rPr lang="en-US" baseline="0" dirty="0" err="1"/>
              <a:t>AlphaGo</a:t>
            </a:r>
            <a:r>
              <a:rPr lang="en-US" baseline="0" dirty="0"/>
              <a:t>. </a:t>
            </a:r>
            <a:r>
              <a:rPr lang="ru-RU" baseline="0" dirty="0"/>
              <a:t>Как вы думаете, какой результат? Со счетом 4:1 победил компьютер.</a:t>
            </a:r>
            <a:r>
              <a:rPr lang="en-US" baseline="0" dirty="0"/>
              <a:t> </a:t>
            </a:r>
            <a:r>
              <a:rPr lang="ru-RU" baseline="0" dirty="0"/>
              <a:t>На этом разработчики машинного обучения не остановились.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968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вот</a:t>
            </a:r>
            <a:r>
              <a:rPr lang="ru-RU" baseline="0" dirty="0"/>
              <a:t>,</a:t>
            </a:r>
            <a:r>
              <a:rPr lang="ru-RU" dirty="0"/>
              <a:t> март 2016 г.</a:t>
            </a:r>
            <a:r>
              <a:rPr lang="ru-RU" baseline="0" dirty="0"/>
              <a:t> Это фото с матча по игре </a:t>
            </a:r>
            <a:r>
              <a:rPr lang="ru-RU" baseline="0" dirty="0" err="1"/>
              <a:t>Го</a:t>
            </a:r>
            <a:r>
              <a:rPr lang="ru-RU" baseline="0" dirty="0"/>
              <a:t>, в котором легендарный корейский игрок Ли </a:t>
            </a:r>
            <a:r>
              <a:rPr lang="ru-RU" baseline="0" dirty="0" err="1"/>
              <a:t>Седоль</a:t>
            </a:r>
            <a:r>
              <a:rPr lang="ru-RU" baseline="0" dirty="0"/>
              <a:t>, один из лучших в мире, играет против компьютерной программы на основе </a:t>
            </a:r>
            <a:r>
              <a:rPr lang="ru-RU" baseline="0" dirty="0" err="1"/>
              <a:t>нейросети</a:t>
            </a:r>
            <a:r>
              <a:rPr lang="ru-RU" baseline="0" dirty="0"/>
              <a:t> </a:t>
            </a:r>
            <a:r>
              <a:rPr lang="en-US" baseline="0" dirty="0" err="1"/>
              <a:t>AlphaGo</a:t>
            </a:r>
            <a:r>
              <a:rPr lang="en-US" baseline="0" dirty="0"/>
              <a:t>. </a:t>
            </a:r>
            <a:r>
              <a:rPr lang="ru-RU" baseline="0" dirty="0"/>
              <a:t>Как вы думаете, какой результат? Со счетом 4:1 победил компьютер.</a:t>
            </a:r>
            <a:r>
              <a:rPr lang="en-US" baseline="0" dirty="0"/>
              <a:t> </a:t>
            </a:r>
            <a:r>
              <a:rPr lang="ru-RU" baseline="0" dirty="0"/>
              <a:t>На этом разработчики машинного обучения не остановились.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798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шаг,</a:t>
            </a:r>
            <a:r>
              <a:rPr lang="ru-RU" baseline="0" dirty="0"/>
              <a:t> система </a:t>
            </a:r>
            <a:r>
              <a:rPr lang="en-US" baseline="0" dirty="0" err="1"/>
              <a:t>AlphaGo</a:t>
            </a:r>
            <a:r>
              <a:rPr lang="en-US" baseline="0" dirty="0"/>
              <a:t> Zero, </a:t>
            </a:r>
            <a:r>
              <a:rPr lang="ru-RU" baseline="0" dirty="0"/>
              <a:t>у которой в отличие от предшественников н</a:t>
            </a:r>
            <a:r>
              <a:rPr lang="ru-RU" dirty="0"/>
              <a:t>а</a:t>
            </a:r>
            <a:r>
              <a:rPr lang="ru-RU" baseline="0" dirty="0"/>
              <a:t> входе только базовые правила игры и простое представление позиции в цифровом виде. </a:t>
            </a:r>
          </a:p>
          <a:p>
            <a:r>
              <a:rPr lang="ru-RU" baseline="0" dirty="0"/>
              <a:t>На слайде зависимость рейтинга </a:t>
            </a:r>
            <a:r>
              <a:rPr lang="ru-RU" baseline="0" dirty="0" err="1"/>
              <a:t>Эло</a:t>
            </a:r>
            <a:r>
              <a:rPr lang="ru-RU" baseline="0" dirty="0"/>
              <a:t> от количества дней обучения </a:t>
            </a:r>
            <a:r>
              <a:rPr lang="ru-RU" baseline="0" dirty="0" err="1"/>
              <a:t>нейросети</a:t>
            </a:r>
            <a:r>
              <a:rPr lang="ru-RU" baseline="0" dirty="0"/>
              <a:t>. Рейтинг </a:t>
            </a:r>
            <a:r>
              <a:rPr lang="ru-RU" baseline="0" dirty="0" err="1"/>
              <a:t>Эло</a:t>
            </a:r>
            <a:r>
              <a:rPr lang="ru-RU" baseline="0" dirty="0"/>
              <a:t> общепринят для оценки силы игроков в шахматы, </a:t>
            </a:r>
            <a:r>
              <a:rPr lang="ru-RU" baseline="0" dirty="0" err="1"/>
              <a:t>го</a:t>
            </a:r>
            <a:r>
              <a:rPr lang="ru-RU" baseline="0" dirty="0"/>
              <a:t>, теннис и другие игры. Так же отмечены рейтинги предыдущих версий </a:t>
            </a:r>
            <a:r>
              <a:rPr lang="ru-RU" baseline="0" dirty="0" err="1"/>
              <a:t>нейросети</a:t>
            </a:r>
            <a:r>
              <a:rPr lang="ru-RU" baseline="0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842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/>
              <a:t>За три дня обучения превосходит </a:t>
            </a:r>
            <a:r>
              <a:rPr lang="en-US" baseline="0" dirty="0" err="1"/>
              <a:t>AlphaGo</a:t>
            </a:r>
            <a:r>
              <a:rPr lang="en-US" baseline="0" dirty="0"/>
              <a:t> Lee</a:t>
            </a:r>
            <a:r>
              <a:rPr lang="ru-RU" baseline="0" dirty="0"/>
              <a:t> (победившую Ли </a:t>
            </a:r>
            <a:r>
              <a:rPr lang="ru-RU" baseline="0" dirty="0" err="1"/>
              <a:t>Седоля</a:t>
            </a:r>
            <a:r>
              <a:rPr lang="ru-RU" baseline="0" dirty="0"/>
              <a:t>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066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</a:t>
            </a:r>
            <a:r>
              <a:rPr lang="ru-RU" baseline="0" dirty="0"/>
              <a:t>а 21 день уже играет лучше, чем </a:t>
            </a:r>
            <a:r>
              <a:rPr lang="en-US" baseline="0" dirty="0" err="1"/>
              <a:t>AlphaGo</a:t>
            </a:r>
            <a:r>
              <a:rPr lang="en-US" baseline="0" dirty="0"/>
              <a:t> Master, </a:t>
            </a:r>
            <a:r>
              <a:rPr lang="ru-RU" baseline="0" dirty="0"/>
              <a:t>выигравшую 60 </a:t>
            </a:r>
            <a:r>
              <a:rPr lang="ru-RU" baseline="0" dirty="0" err="1"/>
              <a:t>топовых</a:t>
            </a:r>
            <a:r>
              <a:rPr lang="ru-RU" baseline="0" dirty="0"/>
              <a:t> профессионалов и чемпиона мира по игре в </a:t>
            </a:r>
            <a:r>
              <a:rPr lang="ru-RU" baseline="0" dirty="0" err="1"/>
              <a:t>Го</a:t>
            </a:r>
            <a:r>
              <a:rPr lang="ru-RU" baseline="0" dirty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047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/>
              <a:t>За 40 обучения побеждает все остальные версии </a:t>
            </a:r>
            <a:r>
              <a:rPr lang="en-US" baseline="0" dirty="0" err="1"/>
              <a:t>AlphaGo</a:t>
            </a:r>
            <a:r>
              <a:rPr lang="ru-RU" baseline="0" dirty="0"/>
              <a:t>. </a:t>
            </a:r>
            <a:r>
              <a:rPr lang="ru-RU" baseline="0" dirty="0" err="1"/>
              <a:t>Нейросеть</a:t>
            </a:r>
            <a:r>
              <a:rPr lang="ru-RU" baseline="0" dirty="0"/>
              <a:t> специально подобранной архитектуры обучается с использованием большого количества вычислительных ресурсов, играя в </a:t>
            </a:r>
            <a:r>
              <a:rPr lang="ru-RU" baseline="0" dirty="0" err="1"/>
              <a:t>Го</a:t>
            </a:r>
            <a:r>
              <a:rPr lang="ru-RU" baseline="0" dirty="0"/>
              <a:t> сама с собой, без использования исторических данных.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199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/>
              <a:t>Если два предыдущих примера машинного обучения, связаны с решением очень узкой и четко поставленной задачи, то </a:t>
            </a:r>
            <a:r>
              <a:rPr lang="ru-RU" dirty="0"/>
              <a:t>Алиса – виртуальный голосовой помощник, является примером современных достижений машинного</a:t>
            </a:r>
            <a:r>
              <a:rPr lang="ru-RU" baseline="0" dirty="0"/>
              <a:t> обучения в решении задачи взаимодействия с разными людьми</a:t>
            </a:r>
            <a:r>
              <a:rPr lang="ru-RU" dirty="0"/>
              <a:t>. Алисе всего год, но у неё уже очень много навыков: можно попросить её заказать пиццу, спросить как доехать</a:t>
            </a:r>
            <a:r>
              <a:rPr lang="ru-RU" baseline="0" dirty="0"/>
              <a:t> до дома или просто поболтать с ней. Алиса активно развивается и учится, интересно, что она будет уметь через 10 лет.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63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Алиса существует</a:t>
            </a:r>
            <a:r>
              <a:rPr lang="ru-RU" baseline="0" dirty="0"/>
              <a:t> благодаря очень аккуратному совмещению последних достижений машинного обучения и информационных технологий. Например, вы спрашиваете у Алисы: Какую ожидать завтра погоду? Внутри речь преобразуется в текст, на котором сначала отрабатывает классификатор намерений, после него уже конкретный </a:t>
            </a:r>
            <a:r>
              <a:rPr lang="ru-RU" baseline="0" dirty="0" err="1"/>
              <a:t>теггер</a:t>
            </a:r>
            <a:r>
              <a:rPr lang="ru-RU" baseline="0" dirty="0"/>
              <a:t> и дальше </a:t>
            </a:r>
            <a:r>
              <a:rPr lang="ru-RU" baseline="0" dirty="0" err="1"/>
              <a:t>диалговый</a:t>
            </a:r>
            <a:r>
              <a:rPr lang="ru-RU" baseline="0" dirty="0"/>
              <a:t> менеджер выдаёт ответ в форме текста – его и сообщает вам Алиса. </a:t>
            </a:r>
          </a:p>
          <a:p>
            <a:r>
              <a:rPr lang="ru-RU" baseline="0" dirty="0"/>
              <a:t>Только представьте, вы задаёте Алисе </a:t>
            </a:r>
            <a:r>
              <a:rPr lang="ru-RU" b="1" baseline="0" dirty="0"/>
              <a:t>любой</a:t>
            </a:r>
            <a:r>
              <a:rPr lang="ru-RU" baseline="0" dirty="0"/>
              <a:t> вопрос и через </a:t>
            </a:r>
            <a:r>
              <a:rPr lang="ru-RU" b="1" baseline="0" dirty="0"/>
              <a:t>несколько (</a:t>
            </a:r>
            <a:r>
              <a:rPr lang="ru-RU" b="1" baseline="0" dirty="0" err="1"/>
              <a:t>милли</a:t>
            </a:r>
            <a:r>
              <a:rPr lang="ru-RU" b="1" baseline="0" dirty="0"/>
              <a:t>)секунд</a:t>
            </a:r>
            <a:r>
              <a:rPr lang="ru-RU" baseline="0" dirty="0"/>
              <a:t> получаете точный ответ, как будто разговариваете с человеком. В какое удивительное время нам повезло жить!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562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65208c2f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65208c2f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955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7ab19e39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7ab19e39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Образование</a:t>
            </a:r>
            <a:r>
              <a:rPr lang="ru-RU" baseline="0" dirty="0"/>
              <a:t> уже стало главной повседневной активностью, всё больше людей за свою жизнь сменяют несколько профессий. Если в 20 веке ещё работала «модель ракеты», когда за 3-5 лет высшего образования вы заправляетесь всеми необходимыми навыками, осваиваете профессию и дальше в течение жизни их успешно используете, почти не приобретая новых, то сейчас в 21 веке такая модель не работает. Определяющее значение приобретает ваша способность быстро учиться новым, зачастую сложным вещам и концепциям.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2657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7ab19e39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7ab19e39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Всё больше рутинных операций можно автоматизировать. Скорее всего в ближайшем будущем пропадёт потребность в переводчиках и водителях, по крайней мере в таком большом их количестве. Но это скорее будущее, а что уже произошло?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6962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7ab19e39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7ab19e39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256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7ab19e39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7ab19e39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013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7ab19e39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7ab19e39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Куда вы планируете поступать?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8302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7ab19e39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7ab19e39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Куда вы планируете поступать?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6286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Начнём</a:t>
            </a:r>
            <a:r>
              <a:rPr lang="ru-RU" baseline="0" dirty="0"/>
              <a:t> с немного экзотической задачи чтения по губам. </a:t>
            </a:r>
            <a:r>
              <a:rPr lang="ru-RU" dirty="0"/>
              <a:t>Вот</a:t>
            </a:r>
            <a:r>
              <a:rPr lang="ru-RU" baseline="0" dirty="0"/>
              <a:t> забавный паззл-картинка: 12 мальчиков, каждый их которых говорит своё имя в момент фотографирования. Нужно определить кого, как зовут. Не предлагаю прямо сейчас её решить, но это возможно, если подумать какое-то время. Давайте продолжим разговор про машинное обучение.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478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/>
              <a:t>На входе беззвучное видео, по которому нужно расшифровать максимум произнесенных слов. В ноябре 2016 года исследователи из оксфордского университета и подразделения </a:t>
            </a:r>
            <a:r>
              <a:rPr lang="en-US" baseline="0" dirty="0"/>
              <a:t>DeepMind </a:t>
            </a:r>
            <a:r>
              <a:rPr lang="ru-RU" baseline="0" dirty="0"/>
              <a:t>компании </a:t>
            </a:r>
            <a:r>
              <a:rPr lang="ru-RU" baseline="0" dirty="0" err="1"/>
              <a:t>гугл</a:t>
            </a:r>
            <a:r>
              <a:rPr lang="ru-RU" baseline="0" dirty="0"/>
              <a:t> обучили модель на основе </a:t>
            </a:r>
            <a:r>
              <a:rPr lang="ru-RU" baseline="0" dirty="0" err="1"/>
              <a:t>нейросетей</a:t>
            </a:r>
            <a:r>
              <a:rPr lang="ru-RU" baseline="0" dirty="0"/>
              <a:t>, которая по видео определяла текст слова.</a:t>
            </a:r>
            <a:endParaRPr lang="en-US" dirty="0"/>
          </a:p>
          <a:p>
            <a:r>
              <a:rPr lang="ru-RU" dirty="0"/>
              <a:t>В</a:t>
            </a:r>
            <a:r>
              <a:rPr lang="en-US" dirty="0"/>
              <a:t> </a:t>
            </a:r>
            <a:r>
              <a:rPr lang="ru-RU" dirty="0"/>
              <a:t>качестве данных использовали </a:t>
            </a:r>
            <a:r>
              <a:rPr lang="en-US" dirty="0"/>
              <a:t>BBC lip reading dataset </a:t>
            </a:r>
            <a:r>
              <a:rPr lang="ru-RU" dirty="0"/>
              <a:t>–</a:t>
            </a:r>
            <a:r>
              <a:rPr lang="ru-RU" baseline="0" dirty="0"/>
              <a:t> записи телевизионных программ </a:t>
            </a:r>
            <a:r>
              <a:rPr lang="en-US" dirty="0"/>
              <a:t>(</a:t>
            </a:r>
            <a:r>
              <a:rPr lang="ru-RU" dirty="0"/>
              <a:t>Новости, Вопросы, Завтраки, Вечерние новости).</a:t>
            </a:r>
            <a:r>
              <a:rPr lang="ru-RU" baseline="0" dirty="0"/>
              <a:t> Как видим, по доле правильно прочитанных по губам слов модель сильно обошла профессионального «чтеца по губам».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035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/>
              <a:t>Для лучшего понимания следующего примера, давайте немного поговорим про игру </a:t>
            </a:r>
            <a:r>
              <a:rPr lang="ru-RU" baseline="0" dirty="0" err="1"/>
              <a:t>Го</a:t>
            </a:r>
            <a:r>
              <a:rPr lang="ru-RU" baseline="0" dirty="0"/>
              <a:t>. Её правильно довольно просты: поле 19х19, в узлы которого игроки по очереди ставят белые и черные фишки. Если одному фишки одно из игроков замыкают область, то он «захватывает» всю её внутренность. В конце игры побеждает тот, у кого больше влияния.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563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/>
              <a:t>Для лучшего понимания следующего примера, давайте немного поговорим про игру </a:t>
            </a:r>
            <a:r>
              <a:rPr lang="ru-RU" baseline="0" dirty="0" err="1"/>
              <a:t>Го</a:t>
            </a:r>
            <a:r>
              <a:rPr lang="ru-RU" baseline="0" dirty="0"/>
              <a:t>. Её правильно довольно просты: поле 19х19, в узлы которого игроки по очереди ставят белые и черные фишки. Если одному фишки одно из игроков замыкают область, то он «захватывает» всю её внутренность. В конце игры побеждает тот, у кого больше влияния.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1209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/>
              <a:t>Для лучшего понимания следующего примера, давайте немного поговорим про игру </a:t>
            </a:r>
            <a:r>
              <a:rPr lang="ru-RU" baseline="0" dirty="0" err="1"/>
              <a:t>Го</a:t>
            </a:r>
            <a:r>
              <a:rPr lang="ru-RU" baseline="0" dirty="0"/>
              <a:t>. Её правильно довольно просты: поле 19х19, в узлы которого игроки по очереди ставят белые и черные фишки. Если одному фишки одно из игроков замыкают область, то он «захватывает» всю её внутренность. В конце игры побеждает тот, у кого больше влияния.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822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/>
              <a:t>Для лучшего понимания следующего примера, давайте немного поговорим про игру </a:t>
            </a:r>
            <a:r>
              <a:rPr lang="ru-RU" baseline="0" dirty="0" err="1"/>
              <a:t>Го</a:t>
            </a:r>
            <a:r>
              <a:rPr lang="ru-RU" baseline="0" dirty="0"/>
              <a:t>. Её правильно довольно просты: поле 19х19, в узлы которого игроки по очереди ставят белые и черные фишки. Если одному фишки одно из игроков замыкают область, то он «захватывает» всю её внутренность. В конце игры побеждает тот, у кого больше влияния.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398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/>
              <a:t>В </a:t>
            </a:r>
            <a:r>
              <a:rPr lang="ru-RU" baseline="0" dirty="0" err="1"/>
              <a:t>Го</a:t>
            </a:r>
            <a:r>
              <a:rPr lang="ru-RU" baseline="0" dirty="0"/>
              <a:t>, в отличие от шахмат например, дерево возможных ходов очень сильно разрастается – на каждом уровне более 200 вариантов следующего хода. В связи с этим д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 2015 года лучшие программы, играющие в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могли достичь лишь уровня любительского 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Некоторые разработчики заявляли, что компьютеры никогда не смогут победить лучших игроков среди людей.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Большинство</a:t>
            </a:r>
            <a:r>
              <a:rPr lang="ru-RU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специалистов по ИИ считали, что такая программа всё же будет создана, но не ранее 2020-2025 гг.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787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4">
            <a:extLst>
              <a:ext uri="{FF2B5EF4-FFF2-40B4-BE49-F238E27FC236}">
                <a16:creationId xmlns:a16="http://schemas.microsoft.com/office/drawing/2014/main" id="{72A7B367-2015-3B4C-B07E-0D336654FBC5}"/>
              </a:ext>
            </a:extLst>
          </p:cNvPr>
          <p:cNvSpPr/>
          <p:nvPr userDrawn="1"/>
        </p:nvSpPr>
        <p:spPr>
          <a:xfrm>
            <a:off x="10301827" y="5985285"/>
            <a:ext cx="5049570" cy="1409066"/>
          </a:xfrm>
          <a:custGeom>
            <a:avLst/>
            <a:gdLst>
              <a:gd name="connsiteX0" fmla="*/ 3090748 w 5049570"/>
              <a:gd name="connsiteY0" fmla="*/ 1074749 h 1409066"/>
              <a:gd name="connsiteX1" fmla="*/ 3090748 w 5049570"/>
              <a:gd name="connsiteY1" fmla="*/ 857109 h 1409066"/>
              <a:gd name="connsiteX2" fmla="*/ 2736025 w 5049570"/>
              <a:gd name="connsiteY2" fmla="*/ 962562 h 1409066"/>
              <a:gd name="connsiteX3" fmla="*/ 2453615 w 5049570"/>
              <a:gd name="connsiteY3" fmla="*/ 682096 h 1409066"/>
              <a:gd name="connsiteX4" fmla="*/ 3102038 w 5049570"/>
              <a:gd name="connsiteY4" fmla="*/ 682096 h 1409066"/>
              <a:gd name="connsiteX5" fmla="*/ 3102038 w 5049570"/>
              <a:gd name="connsiteY5" fmla="*/ 540741 h 1409066"/>
              <a:gd name="connsiteX6" fmla="*/ 2659215 w 5049570"/>
              <a:gd name="connsiteY6" fmla="*/ 0 h 1409066"/>
              <a:gd name="connsiteX7" fmla="*/ 2175726 w 5049570"/>
              <a:gd name="connsiteY7" fmla="*/ 590102 h 1409066"/>
              <a:gd name="connsiteX8" fmla="*/ 2713444 w 5049570"/>
              <a:gd name="connsiteY8" fmla="*/ 1173479 h 1409066"/>
              <a:gd name="connsiteX9" fmla="*/ 3090748 w 5049570"/>
              <a:gd name="connsiteY9" fmla="*/ 1074749 h 1409066"/>
              <a:gd name="connsiteX10" fmla="*/ 4771682 w 5049570"/>
              <a:gd name="connsiteY10" fmla="*/ 1173479 h 1409066"/>
              <a:gd name="connsiteX11" fmla="*/ 5049571 w 5049570"/>
              <a:gd name="connsiteY11" fmla="*/ 1103922 h 1409066"/>
              <a:gd name="connsiteX12" fmla="*/ 5049571 w 5049570"/>
              <a:gd name="connsiteY12" fmla="*/ 886282 h 1409066"/>
              <a:gd name="connsiteX13" fmla="*/ 4787494 w 5049570"/>
              <a:gd name="connsiteY13" fmla="*/ 962562 h 1409066"/>
              <a:gd name="connsiteX14" fmla="*/ 4516374 w 5049570"/>
              <a:gd name="connsiteY14" fmla="*/ 581127 h 1409066"/>
              <a:gd name="connsiteX15" fmla="*/ 4789754 w 5049570"/>
              <a:gd name="connsiteY15" fmla="*/ 210911 h 1409066"/>
              <a:gd name="connsiteX16" fmla="*/ 5049571 w 5049570"/>
              <a:gd name="connsiteY16" fmla="*/ 280467 h 1409066"/>
              <a:gd name="connsiteX17" fmla="*/ 5049571 w 5049570"/>
              <a:gd name="connsiteY17" fmla="*/ 53850 h 1409066"/>
              <a:gd name="connsiteX18" fmla="*/ 4760379 w 5049570"/>
              <a:gd name="connsiteY18" fmla="*/ 0 h 1409066"/>
              <a:gd name="connsiteX19" fmla="*/ 4238473 w 5049570"/>
              <a:gd name="connsiteY19" fmla="*/ 587858 h 1409066"/>
              <a:gd name="connsiteX20" fmla="*/ 4771682 w 5049570"/>
              <a:gd name="connsiteY20" fmla="*/ 1173479 h 1409066"/>
              <a:gd name="connsiteX21" fmla="*/ 628091 w 5049570"/>
              <a:gd name="connsiteY21" fmla="*/ 22437 h 1409066"/>
              <a:gd name="connsiteX22" fmla="*/ 628091 w 5049570"/>
              <a:gd name="connsiteY22" fmla="*/ 468941 h 1409066"/>
              <a:gd name="connsiteX23" fmla="*/ 268859 w 5049570"/>
              <a:gd name="connsiteY23" fmla="*/ 468941 h 1409066"/>
              <a:gd name="connsiteX24" fmla="*/ 268859 w 5049570"/>
              <a:gd name="connsiteY24" fmla="*/ 22437 h 1409066"/>
              <a:gd name="connsiteX25" fmla="*/ 0 w 5049570"/>
              <a:gd name="connsiteY25" fmla="*/ 22437 h 1409066"/>
              <a:gd name="connsiteX26" fmla="*/ 0 w 5049570"/>
              <a:gd name="connsiteY26" fmla="*/ 1151042 h 1409066"/>
              <a:gd name="connsiteX27" fmla="*/ 268859 w 5049570"/>
              <a:gd name="connsiteY27" fmla="*/ 1151042 h 1409066"/>
              <a:gd name="connsiteX28" fmla="*/ 268859 w 5049570"/>
              <a:gd name="connsiteY28" fmla="*/ 679852 h 1409066"/>
              <a:gd name="connsiteX29" fmla="*/ 628091 w 5049570"/>
              <a:gd name="connsiteY29" fmla="*/ 679852 h 1409066"/>
              <a:gd name="connsiteX30" fmla="*/ 628091 w 5049570"/>
              <a:gd name="connsiteY30" fmla="*/ 1151042 h 1409066"/>
              <a:gd name="connsiteX31" fmla="*/ 896950 w 5049570"/>
              <a:gd name="connsiteY31" fmla="*/ 1151042 h 1409066"/>
              <a:gd name="connsiteX32" fmla="*/ 896950 w 5049570"/>
              <a:gd name="connsiteY32" fmla="*/ 22437 h 1409066"/>
              <a:gd name="connsiteX33" fmla="*/ 628091 w 5049570"/>
              <a:gd name="connsiteY33" fmla="*/ 22437 h 1409066"/>
              <a:gd name="connsiteX34" fmla="*/ 2110194 w 5049570"/>
              <a:gd name="connsiteY34" fmla="*/ 940124 h 1409066"/>
              <a:gd name="connsiteX35" fmla="*/ 1990459 w 5049570"/>
              <a:gd name="connsiteY35" fmla="*/ 940124 h 1409066"/>
              <a:gd name="connsiteX36" fmla="*/ 1990459 w 5049570"/>
              <a:gd name="connsiteY36" fmla="*/ 22437 h 1409066"/>
              <a:gd name="connsiteX37" fmla="*/ 1206475 w 5049570"/>
              <a:gd name="connsiteY37" fmla="*/ 22437 h 1409066"/>
              <a:gd name="connsiteX38" fmla="*/ 1206475 w 5049570"/>
              <a:gd name="connsiteY38" fmla="*/ 118917 h 1409066"/>
              <a:gd name="connsiteX39" fmla="*/ 1093508 w 5049570"/>
              <a:gd name="connsiteY39" fmla="*/ 940124 h 1409066"/>
              <a:gd name="connsiteX40" fmla="*/ 1009917 w 5049570"/>
              <a:gd name="connsiteY40" fmla="*/ 940124 h 1409066"/>
              <a:gd name="connsiteX41" fmla="*/ 1009917 w 5049570"/>
              <a:gd name="connsiteY41" fmla="*/ 1409066 h 1409066"/>
              <a:gd name="connsiteX42" fmla="*/ 1258443 w 5049570"/>
              <a:gd name="connsiteY42" fmla="*/ 1409066 h 1409066"/>
              <a:gd name="connsiteX43" fmla="*/ 1258443 w 5049570"/>
              <a:gd name="connsiteY43" fmla="*/ 1151042 h 1409066"/>
              <a:gd name="connsiteX44" fmla="*/ 1861680 w 5049570"/>
              <a:gd name="connsiteY44" fmla="*/ 1151042 h 1409066"/>
              <a:gd name="connsiteX45" fmla="*/ 1861680 w 5049570"/>
              <a:gd name="connsiteY45" fmla="*/ 1409066 h 1409066"/>
              <a:gd name="connsiteX46" fmla="*/ 2110194 w 5049570"/>
              <a:gd name="connsiteY46" fmla="*/ 1409066 h 1409066"/>
              <a:gd name="connsiteX47" fmla="*/ 2110194 w 5049570"/>
              <a:gd name="connsiteY47" fmla="*/ 940124 h 1409066"/>
              <a:gd name="connsiteX48" fmla="*/ 3949281 w 5049570"/>
              <a:gd name="connsiteY48" fmla="*/ 1151042 h 1409066"/>
              <a:gd name="connsiteX49" fmla="*/ 4254297 w 5049570"/>
              <a:gd name="connsiteY49" fmla="*/ 1151042 h 1409066"/>
              <a:gd name="connsiteX50" fmla="*/ 3822763 w 5049570"/>
              <a:gd name="connsiteY50" fmla="*/ 542985 h 1409066"/>
              <a:gd name="connsiteX51" fmla="*/ 4202329 w 5049570"/>
              <a:gd name="connsiteY51" fmla="*/ 22437 h 1409066"/>
              <a:gd name="connsiteX52" fmla="*/ 3931209 w 5049570"/>
              <a:gd name="connsiteY52" fmla="*/ 22437 h 1409066"/>
              <a:gd name="connsiteX53" fmla="*/ 3551644 w 5049570"/>
              <a:gd name="connsiteY53" fmla="*/ 542985 h 1409066"/>
              <a:gd name="connsiteX54" fmla="*/ 3551644 w 5049570"/>
              <a:gd name="connsiteY54" fmla="*/ 22437 h 1409066"/>
              <a:gd name="connsiteX55" fmla="*/ 3282785 w 5049570"/>
              <a:gd name="connsiteY55" fmla="*/ 22437 h 1409066"/>
              <a:gd name="connsiteX56" fmla="*/ 3282785 w 5049570"/>
              <a:gd name="connsiteY56" fmla="*/ 1151042 h 1409066"/>
              <a:gd name="connsiteX57" fmla="*/ 3551644 w 5049570"/>
              <a:gd name="connsiteY57" fmla="*/ 1151042 h 1409066"/>
              <a:gd name="connsiteX58" fmla="*/ 3551644 w 5049570"/>
              <a:gd name="connsiteY58" fmla="*/ 596833 h 1409066"/>
              <a:gd name="connsiteX59" fmla="*/ 3949281 w 5049570"/>
              <a:gd name="connsiteY59" fmla="*/ 1151042 h 1409066"/>
              <a:gd name="connsiteX60" fmla="*/ 2654694 w 5049570"/>
              <a:gd name="connsiteY60" fmla="*/ 210911 h 1409066"/>
              <a:gd name="connsiteX61" fmla="*/ 2828659 w 5049570"/>
              <a:gd name="connsiteY61" fmla="*/ 462210 h 1409066"/>
              <a:gd name="connsiteX62" fmla="*/ 2828659 w 5049570"/>
              <a:gd name="connsiteY62" fmla="*/ 484647 h 1409066"/>
              <a:gd name="connsiteX63" fmla="*/ 2453615 w 5049570"/>
              <a:gd name="connsiteY63" fmla="*/ 484647 h 1409066"/>
              <a:gd name="connsiteX64" fmla="*/ 2654694 w 5049570"/>
              <a:gd name="connsiteY64" fmla="*/ 210911 h 1409066"/>
              <a:gd name="connsiteX65" fmla="*/ 1721599 w 5049570"/>
              <a:gd name="connsiteY65" fmla="*/ 940124 h 1409066"/>
              <a:gd name="connsiteX66" fmla="*/ 1342034 w 5049570"/>
              <a:gd name="connsiteY66" fmla="*/ 940124 h 1409066"/>
              <a:gd name="connsiteX67" fmla="*/ 1436929 w 5049570"/>
              <a:gd name="connsiteY67" fmla="*/ 267005 h 1409066"/>
              <a:gd name="connsiteX68" fmla="*/ 1436929 w 5049570"/>
              <a:gd name="connsiteY68" fmla="*/ 233349 h 1409066"/>
              <a:gd name="connsiteX69" fmla="*/ 1721599 w 5049570"/>
              <a:gd name="connsiteY69" fmla="*/ 233349 h 1409066"/>
              <a:gd name="connsiteX70" fmla="*/ 1721599 w 5049570"/>
              <a:gd name="connsiteY70" fmla="*/ 940124 h 140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049570" h="1409066">
                <a:moveTo>
                  <a:pt x="3090748" y="1074749"/>
                </a:moveTo>
                <a:lnTo>
                  <a:pt x="3090748" y="857109"/>
                </a:lnTo>
                <a:cubicBezTo>
                  <a:pt x="3007144" y="913197"/>
                  <a:pt x="2867076" y="962562"/>
                  <a:pt x="2736025" y="962562"/>
                </a:cubicBezTo>
                <a:cubicBezTo>
                  <a:pt x="2539467" y="962562"/>
                  <a:pt x="2464918" y="870567"/>
                  <a:pt x="2453615" y="682096"/>
                </a:cubicBezTo>
                <a:lnTo>
                  <a:pt x="3102038" y="682096"/>
                </a:lnTo>
                <a:lnTo>
                  <a:pt x="3102038" y="540741"/>
                </a:lnTo>
                <a:cubicBezTo>
                  <a:pt x="3102038" y="148086"/>
                  <a:pt x="2928074" y="0"/>
                  <a:pt x="2659215" y="0"/>
                </a:cubicBezTo>
                <a:cubicBezTo>
                  <a:pt x="2331618" y="0"/>
                  <a:pt x="2175726" y="249055"/>
                  <a:pt x="2175726" y="590102"/>
                </a:cubicBezTo>
                <a:cubicBezTo>
                  <a:pt x="2175726" y="982754"/>
                  <a:pt x="2370023" y="1173479"/>
                  <a:pt x="2713444" y="1173479"/>
                </a:cubicBezTo>
                <a:cubicBezTo>
                  <a:pt x="2885148" y="1173479"/>
                  <a:pt x="3011665" y="1128604"/>
                  <a:pt x="3090748" y="1074749"/>
                </a:cubicBezTo>
                <a:close/>
                <a:moveTo>
                  <a:pt x="4771682" y="1173479"/>
                </a:moveTo>
                <a:cubicBezTo>
                  <a:pt x="4895939" y="1173479"/>
                  <a:pt x="4984052" y="1151042"/>
                  <a:pt x="5049571" y="1103922"/>
                </a:cubicBezTo>
                <a:lnTo>
                  <a:pt x="5049571" y="886282"/>
                </a:lnTo>
                <a:cubicBezTo>
                  <a:pt x="4981791" y="933389"/>
                  <a:pt x="4900460" y="962562"/>
                  <a:pt x="4787494" y="962562"/>
                </a:cubicBezTo>
                <a:cubicBezTo>
                  <a:pt x="4595444" y="962562"/>
                  <a:pt x="4516374" y="814476"/>
                  <a:pt x="4516374" y="581127"/>
                </a:cubicBezTo>
                <a:cubicBezTo>
                  <a:pt x="4516374" y="336560"/>
                  <a:pt x="4613529" y="210911"/>
                  <a:pt x="4789754" y="210911"/>
                </a:cubicBezTo>
                <a:cubicBezTo>
                  <a:pt x="4893678" y="210911"/>
                  <a:pt x="4995355" y="246811"/>
                  <a:pt x="5049571" y="280467"/>
                </a:cubicBezTo>
                <a:lnTo>
                  <a:pt x="5049571" y="53850"/>
                </a:lnTo>
                <a:cubicBezTo>
                  <a:pt x="4993094" y="22437"/>
                  <a:pt x="4893678" y="0"/>
                  <a:pt x="4760379" y="0"/>
                </a:cubicBezTo>
                <a:cubicBezTo>
                  <a:pt x="4416959" y="0"/>
                  <a:pt x="4238473" y="244567"/>
                  <a:pt x="4238473" y="587858"/>
                </a:cubicBezTo>
                <a:cubicBezTo>
                  <a:pt x="4238473" y="964807"/>
                  <a:pt x="4412450" y="1173479"/>
                  <a:pt x="4771682" y="1173479"/>
                </a:cubicBezTo>
                <a:close/>
                <a:moveTo>
                  <a:pt x="628091" y="22437"/>
                </a:moveTo>
                <a:lnTo>
                  <a:pt x="628091" y="468941"/>
                </a:lnTo>
                <a:lnTo>
                  <a:pt x="268859" y="468941"/>
                </a:lnTo>
                <a:lnTo>
                  <a:pt x="268859" y="22437"/>
                </a:lnTo>
                <a:lnTo>
                  <a:pt x="0" y="22437"/>
                </a:lnTo>
                <a:lnTo>
                  <a:pt x="0" y="1151042"/>
                </a:lnTo>
                <a:lnTo>
                  <a:pt x="268859" y="1151042"/>
                </a:lnTo>
                <a:lnTo>
                  <a:pt x="268859" y="679852"/>
                </a:lnTo>
                <a:lnTo>
                  <a:pt x="628091" y="679852"/>
                </a:lnTo>
                <a:lnTo>
                  <a:pt x="628091" y="1151042"/>
                </a:lnTo>
                <a:lnTo>
                  <a:pt x="896950" y="1151042"/>
                </a:lnTo>
                <a:lnTo>
                  <a:pt x="896950" y="22437"/>
                </a:lnTo>
                <a:lnTo>
                  <a:pt x="628091" y="22437"/>
                </a:lnTo>
                <a:close/>
                <a:moveTo>
                  <a:pt x="2110194" y="940124"/>
                </a:moveTo>
                <a:lnTo>
                  <a:pt x="1990459" y="940124"/>
                </a:lnTo>
                <a:lnTo>
                  <a:pt x="1990459" y="22437"/>
                </a:lnTo>
                <a:lnTo>
                  <a:pt x="1206475" y="22437"/>
                </a:lnTo>
                <a:lnTo>
                  <a:pt x="1206475" y="118917"/>
                </a:lnTo>
                <a:cubicBezTo>
                  <a:pt x="1206475" y="394897"/>
                  <a:pt x="1188402" y="751652"/>
                  <a:pt x="1093508" y="940124"/>
                </a:cubicBezTo>
                <a:lnTo>
                  <a:pt x="1009917" y="940124"/>
                </a:lnTo>
                <a:lnTo>
                  <a:pt x="1009917" y="1409066"/>
                </a:lnTo>
                <a:lnTo>
                  <a:pt x="1258443" y="1409066"/>
                </a:lnTo>
                <a:lnTo>
                  <a:pt x="1258443" y="1151042"/>
                </a:lnTo>
                <a:lnTo>
                  <a:pt x="1861680" y="1151042"/>
                </a:lnTo>
                <a:lnTo>
                  <a:pt x="1861680" y="1409066"/>
                </a:lnTo>
                <a:lnTo>
                  <a:pt x="2110194" y="1409066"/>
                </a:lnTo>
                <a:lnTo>
                  <a:pt x="2110194" y="940124"/>
                </a:lnTo>
                <a:close/>
                <a:moveTo>
                  <a:pt x="3949281" y="1151042"/>
                </a:moveTo>
                <a:lnTo>
                  <a:pt x="4254297" y="1151042"/>
                </a:lnTo>
                <a:lnTo>
                  <a:pt x="3822763" y="542985"/>
                </a:lnTo>
                <a:lnTo>
                  <a:pt x="4202329" y="22437"/>
                </a:lnTo>
                <a:lnTo>
                  <a:pt x="3931209" y="22437"/>
                </a:lnTo>
                <a:lnTo>
                  <a:pt x="3551644" y="542985"/>
                </a:lnTo>
                <a:lnTo>
                  <a:pt x="3551644" y="22437"/>
                </a:lnTo>
                <a:lnTo>
                  <a:pt x="3282785" y="22437"/>
                </a:lnTo>
                <a:lnTo>
                  <a:pt x="3282785" y="1151042"/>
                </a:lnTo>
                <a:lnTo>
                  <a:pt x="3551644" y="1151042"/>
                </a:lnTo>
                <a:lnTo>
                  <a:pt x="3551644" y="596833"/>
                </a:lnTo>
                <a:lnTo>
                  <a:pt x="3949281" y="1151042"/>
                </a:lnTo>
                <a:close/>
                <a:moveTo>
                  <a:pt x="2654694" y="210911"/>
                </a:moveTo>
                <a:cubicBezTo>
                  <a:pt x="2787993" y="210911"/>
                  <a:pt x="2828659" y="320855"/>
                  <a:pt x="2828659" y="462210"/>
                </a:cubicBezTo>
                <a:lnTo>
                  <a:pt x="2828659" y="484647"/>
                </a:lnTo>
                <a:lnTo>
                  <a:pt x="2453615" y="484647"/>
                </a:lnTo>
                <a:cubicBezTo>
                  <a:pt x="2460397" y="305149"/>
                  <a:pt x="2525916" y="210911"/>
                  <a:pt x="2654694" y="210911"/>
                </a:cubicBezTo>
                <a:close/>
                <a:moveTo>
                  <a:pt x="1721599" y="940124"/>
                </a:moveTo>
                <a:lnTo>
                  <a:pt x="1342034" y="940124"/>
                </a:lnTo>
                <a:cubicBezTo>
                  <a:pt x="1416583" y="769602"/>
                  <a:pt x="1436929" y="462210"/>
                  <a:pt x="1436929" y="267005"/>
                </a:cubicBezTo>
                <a:lnTo>
                  <a:pt x="1436929" y="233349"/>
                </a:lnTo>
                <a:lnTo>
                  <a:pt x="1721599" y="233349"/>
                </a:lnTo>
                <a:lnTo>
                  <a:pt x="1721599" y="940124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Рисунок 4">
            <a:extLst>
              <a:ext uri="{FF2B5EF4-FFF2-40B4-BE49-F238E27FC236}">
                <a16:creationId xmlns:a16="http://schemas.microsoft.com/office/drawing/2014/main" id="{13760024-1035-F241-B67E-5B138AE7E6E9}"/>
              </a:ext>
            </a:extLst>
          </p:cNvPr>
          <p:cNvSpPr/>
          <p:nvPr userDrawn="1"/>
        </p:nvSpPr>
        <p:spPr>
          <a:xfrm>
            <a:off x="9032081" y="5576928"/>
            <a:ext cx="1043805" cy="1559399"/>
          </a:xfrm>
          <a:custGeom>
            <a:avLst/>
            <a:gdLst>
              <a:gd name="connsiteX0" fmla="*/ 770428 w 1043805"/>
              <a:gd name="connsiteY0" fmla="*/ 1559399 h 1559399"/>
              <a:gd name="connsiteX1" fmla="*/ 1043805 w 1043805"/>
              <a:gd name="connsiteY1" fmla="*/ 1559399 h 1559399"/>
              <a:gd name="connsiteX2" fmla="*/ 1043805 w 1043805"/>
              <a:gd name="connsiteY2" fmla="*/ 0 h 1559399"/>
              <a:gd name="connsiteX3" fmla="*/ 646165 w 1043805"/>
              <a:gd name="connsiteY3" fmla="*/ 0 h 1559399"/>
              <a:gd name="connsiteX4" fmla="*/ 36149 w 1043805"/>
              <a:gd name="connsiteY4" fmla="*/ 504841 h 1559399"/>
              <a:gd name="connsiteX5" fmla="*/ 356972 w 1043805"/>
              <a:gd name="connsiteY5" fmla="*/ 1032119 h 1559399"/>
              <a:gd name="connsiteX6" fmla="*/ 0 w 1043805"/>
              <a:gd name="connsiteY6" fmla="*/ 1559399 h 1559399"/>
              <a:gd name="connsiteX7" fmla="*/ 295971 w 1043805"/>
              <a:gd name="connsiteY7" fmla="*/ 1559399 h 1559399"/>
              <a:gd name="connsiteX8" fmla="*/ 693611 w 1043805"/>
              <a:gd name="connsiteY8" fmla="*/ 969295 h 1559399"/>
              <a:gd name="connsiteX9" fmla="*/ 555793 w 1043805"/>
              <a:gd name="connsiteY9" fmla="*/ 877301 h 1559399"/>
              <a:gd name="connsiteX10" fmla="*/ 307268 w 1043805"/>
              <a:gd name="connsiteY10" fmla="*/ 489135 h 1559399"/>
              <a:gd name="connsiteX11" fmla="*/ 648424 w 1043805"/>
              <a:gd name="connsiteY11" fmla="*/ 210911 h 1559399"/>
              <a:gd name="connsiteX12" fmla="*/ 770428 w 1043805"/>
              <a:gd name="connsiteY12" fmla="*/ 210911 h 1559399"/>
              <a:gd name="connsiteX13" fmla="*/ 770428 w 1043805"/>
              <a:gd name="connsiteY13" fmla="*/ 1559399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3805" h="1559399">
                <a:moveTo>
                  <a:pt x="770428" y="1559399"/>
                </a:moveTo>
                <a:lnTo>
                  <a:pt x="1043805" y="1559399"/>
                </a:lnTo>
                <a:lnTo>
                  <a:pt x="1043805" y="0"/>
                </a:lnTo>
                <a:lnTo>
                  <a:pt x="646165" y="0"/>
                </a:lnTo>
                <a:cubicBezTo>
                  <a:pt x="246266" y="0"/>
                  <a:pt x="36149" y="204180"/>
                  <a:pt x="36149" y="504841"/>
                </a:cubicBezTo>
                <a:cubicBezTo>
                  <a:pt x="36149" y="744921"/>
                  <a:pt x="151374" y="886276"/>
                  <a:pt x="356972" y="1032119"/>
                </a:cubicBezTo>
                <a:lnTo>
                  <a:pt x="0" y="1559399"/>
                </a:lnTo>
                <a:lnTo>
                  <a:pt x="295971" y="1559399"/>
                </a:lnTo>
                <a:lnTo>
                  <a:pt x="693611" y="969295"/>
                </a:lnTo>
                <a:lnTo>
                  <a:pt x="555793" y="877301"/>
                </a:lnTo>
                <a:cubicBezTo>
                  <a:pt x="388602" y="765115"/>
                  <a:pt x="307268" y="677608"/>
                  <a:pt x="307268" y="489135"/>
                </a:cubicBezTo>
                <a:cubicBezTo>
                  <a:pt x="307268" y="323099"/>
                  <a:pt x="424752" y="210911"/>
                  <a:pt x="648424" y="210911"/>
                </a:cubicBezTo>
                <a:lnTo>
                  <a:pt x="770428" y="210911"/>
                </a:lnTo>
                <a:lnTo>
                  <a:pt x="770428" y="1559399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конк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зображение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07596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801593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>
            <a:extLst>
              <a:ext uri="{FF2B5EF4-FFF2-40B4-BE49-F238E27FC236}">
                <a16:creationId xmlns:a16="http://schemas.microsoft.com/office/drawing/2014/main" id="{763F4EA5-0FD3-A649-A743-5603FCC9F02E}"/>
              </a:ext>
            </a:extLst>
          </p:cNvPr>
          <p:cNvSpPr/>
          <p:nvPr userDrawn="1"/>
        </p:nvSpPr>
        <p:spPr>
          <a:xfrm>
            <a:off x="10075361" y="5577353"/>
            <a:ext cx="5417844" cy="1581836"/>
          </a:xfrm>
          <a:custGeom>
            <a:avLst/>
            <a:gdLst>
              <a:gd name="connsiteX0" fmla="*/ 2636621 w 5417844"/>
              <a:gd name="connsiteY0" fmla="*/ 1581837 h 1581836"/>
              <a:gd name="connsiteX1" fmla="*/ 2939376 w 5417844"/>
              <a:gd name="connsiteY1" fmla="*/ 1413549 h 1581836"/>
              <a:gd name="connsiteX2" fmla="*/ 2952926 w 5417844"/>
              <a:gd name="connsiteY2" fmla="*/ 1559399 h 1581836"/>
              <a:gd name="connsiteX3" fmla="*/ 3201453 w 5417844"/>
              <a:gd name="connsiteY3" fmla="*/ 1559399 h 1581836"/>
              <a:gd name="connsiteX4" fmla="*/ 3201453 w 5417844"/>
              <a:gd name="connsiteY4" fmla="*/ 0 h 1581836"/>
              <a:gd name="connsiteX5" fmla="*/ 2932594 w 5417844"/>
              <a:gd name="connsiteY5" fmla="*/ 0 h 1581836"/>
              <a:gd name="connsiteX6" fmla="*/ 2932594 w 5417844"/>
              <a:gd name="connsiteY6" fmla="*/ 563177 h 1581836"/>
              <a:gd name="connsiteX7" fmla="*/ 2647923 w 5417844"/>
              <a:gd name="connsiteY7" fmla="*/ 408360 h 1581836"/>
              <a:gd name="connsiteX8" fmla="*/ 2207348 w 5417844"/>
              <a:gd name="connsiteY8" fmla="*/ 1002951 h 1581836"/>
              <a:gd name="connsiteX9" fmla="*/ 2636621 w 5417844"/>
              <a:gd name="connsiteY9" fmla="*/ 1581837 h 1581836"/>
              <a:gd name="connsiteX10" fmla="*/ 4288179 w 5417844"/>
              <a:gd name="connsiteY10" fmla="*/ 1483107 h 1581836"/>
              <a:gd name="connsiteX11" fmla="*/ 4288179 w 5417844"/>
              <a:gd name="connsiteY11" fmla="*/ 1265467 h 1581836"/>
              <a:gd name="connsiteX12" fmla="*/ 3933468 w 5417844"/>
              <a:gd name="connsiteY12" fmla="*/ 1370919 h 1581836"/>
              <a:gd name="connsiteX13" fmla="*/ 3651058 w 5417844"/>
              <a:gd name="connsiteY13" fmla="*/ 1090456 h 1581836"/>
              <a:gd name="connsiteX14" fmla="*/ 4299482 w 5417844"/>
              <a:gd name="connsiteY14" fmla="*/ 1090456 h 1581836"/>
              <a:gd name="connsiteX15" fmla="*/ 4299482 w 5417844"/>
              <a:gd name="connsiteY15" fmla="*/ 949101 h 1581836"/>
              <a:gd name="connsiteX16" fmla="*/ 3856659 w 5417844"/>
              <a:gd name="connsiteY16" fmla="*/ 408360 h 1581836"/>
              <a:gd name="connsiteX17" fmla="*/ 3373157 w 5417844"/>
              <a:gd name="connsiteY17" fmla="*/ 998463 h 1581836"/>
              <a:gd name="connsiteX18" fmla="*/ 3910875 w 5417844"/>
              <a:gd name="connsiteY18" fmla="*/ 1581837 h 1581836"/>
              <a:gd name="connsiteX19" fmla="*/ 4288179 w 5417844"/>
              <a:gd name="connsiteY19" fmla="*/ 1483107 h 1581836"/>
              <a:gd name="connsiteX20" fmla="*/ 905991 w 5417844"/>
              <a:gd name="connsiteY20" fmla="*/ 789796 h 1581836"/>
              <a:gd name="connsiteX21" fmla="*/ 481240 w 5417844"/>
              <a:gd name="connsiteY21" fmla="*/ 412847 h 1581836"/>
              <a:gd name="connsiteX22" fmla="*/ 81335 w 5417844"/>
              <a:gd name="connsiteY22" fmla="*/ 545229 h 1581836"/>
              <a:gd name="connsiteX23" fmla="*/ 81335 w 5417844"/>
              <a:gd name="connsiteY23" fmla="*/ 776333 h 1581836"/>
              <a:gd name="connsiteX24" fmla="*/ 449604 w 5417844"/>
              <a:gd name="connsiteY24" fmla="*/ 626002 h 1581836"/>
              <a:gd name="connsiteX25" fmla="*/ 637132 w 5417844"/>
              <a:gd name="connsiteY25" fmla="*/ 792040 h 1581836"/>
              <a:gd name="connsiteX26" fmla="*/ 637132 w 5417844"/>
              <a:gd name="connsiteY26" fmla="*/ 863838 h 1581836"/>
              <a:gd name="connsiteX27" fmla="*/ 594194 w 5417844"/>
              <a:gd name="connsiteY27" fmla="*/ 863838 h 1581836"/>
              <a:gd name="connsiteX28" fmla="*/ 0 w 5417844"/>
              <a:gd name="connsiteY28" fmla="*/ 1231812 h 1581836"/>
              <a:gd name="connsiteX29" fmla="*/ 347941 w 5417844"/>
              <a:gd name="connsiteY29" fmla="*/ 1575102 h 1581836"/>
              <a:gd name="connsiteX30" fmla="*/ 625829 w 5417844"/>
              <a:gd name="connsiteY30" fmla="*/ 1469649 h 1581836"/>
              <a:gd name="connsiteX31" fmla="*/ 637132 w 5417844"/>
              <a:gd name="connsiteY31" fmla="*/ 1469649 h 1581836"/>
              <a:gd name="connsiteX32" fmla="*/ 657465 w 5417844"/>
              <a:gd name="connsiteY32" fmla="*/ 1559399 h 1581836"/>
              <a:gd name="connsiteX33" fmla="*/ 919542 w 5417844"/>
              <a:gd name="connsiteY33" fmla="*/ 1559399 h 1581836"/>
              <a:gd name="connsiteX34" fmla="*/ 905991 w 5417844"/>
              <a:gd name="connsiteY34" fmla="*/ 1283414 h 1581836"/>
              <a:gd name="connsiteX35" fmla="*/ 905991 w 5417844"/>
              <a:gd name="connsiteY35" fmla="*/ 789796 h 1581836"/>
              <a:gd name="connsiteX36" fmla="*/ 1394002 w 5417844"/>
              <a:gd name="connsiteY36" fmla="*/ 749408 h 1581836"/>
              <a:gd name="connsiteX37" fmla="*/ 1619935 w 5417844"/>
              <a:gd name="connsiteY37" fmla="*/ 637221 h 1581836"/>
              <a:gd name="connsiteX38" fmla="*/ 1757742 w 5417844"/>
              <a:gd name="connsiteY38" fmla="*/ 762871 h 1581836"/>
              <a:gd name="connsiteX39" fmla="*/ 1757742 w 5417844"/>
              <a:gd name="connsiteY39" fmla="*/ 1559399 h 1581836"/>
              <a:gd name="connsiteX40" fmla="*/ 2026614 w 5417844"/>
              <a:gd name="connsiteY40" fmla="*/ 1559399 h 1581836"/>
              <a:gd name="connsiteX41" fmla="*/ 2026614 w 5417844"/>
              <a:gd name="connsiteY41" fmla="*/ 735946 h 1581836"/>
              <a:gd name="connsiteX42" fmla="*/ 1717077 w 5417844"/>
              <a:gd name="connsiteY42" fmla="*/ 412847 h 1581836"/>
              <a:gd name="connsiteX43" fmla="*/ 1407553 w 5417844"/>
              <a:gd name="connsiteY43" fmla="*/ 525035 h 1581836"/>
              <a:gd name="connsiteX44" fmla="*/ 1394002 w 5417844"/>
              <a:gd name="connsiteY44" fmla="*/ 525035 h 1581836"/>
              <a:gd name="connsiteX45" fmla="*/ 1387220 w 5417844"/>
              <a:gd name="connsiteY45" fmla="*/ 430797 h 1581836"/>
              <a:gd name="connsiteX46" fmla="*/ 1125143 w 5417844"/>
              <a:gd name="connsiteY46" fmla="*/ 430797 h 1581836"/>
              <a:gd name="connsiteX47" fmla="*/ 1125143 w 5417844"/>
              <a:gd name="connsiteY47" fmla="*/ 1559399 h 1581836"/>
              <a:gd name="connsiteX48" fmla="*/ 1394002 w 5417844"/>
              <a:gd name="connsiteY48" fmla="*/ 1559399 h 1581836"/>
              <a:gd name="connsiteX49" fmla="*/ 1394002 w 5417844"/>
              <a:gd name="connsiteY49" fmla="*/ 749408 h 1581836"/>
              <a:gd name="connsiteX50" fmla="*/ 5115089 w 5417844"/>
              <a:gd name="connsiteY50" fmla="*/ 1559399 h 1581836"/>
              <a:gd name="connsiteX51" fmla="*/ 5417844 w 5417844"/>
              <a:gd name="connsiteY51" fmla="*/ 1559399 h 1581836"/>
              <a:gd name="connsiteX52" fmla="*/ 5047322 w 5417844"/>
              <a:gd name="connsiteY52" fmla="*/ 978270 h 1581836"/>
              <a:gd name="connsiteX53" fmla="*/ 5368137 w 5417844"/>
              <a:gd name="connsiteY53" fmla="*/ 430797 h 1581836"/>
              <a:gd name="connsiteX54" fmla="*/ 5099277 w 5417844"/>
              <a:gd name="connsiteY54" fmla="*/ 430797 h 1581836"/>
              <a:gd name="connsiteX55" fmla="*/ 4904980 w 5417844"/>
              <a:gd name="connsiteY55" fmla="*/ 771846 h 1581836"/>
              <a:gd name="connsiteX56" fmla="*/ 4688090 w 5417844"/>
              <a:gd name="connsiteY56" fmla="*/ 430797 h 1581836"/>
              <a:gd name="connsiteX57" fmla="*/ 4385335 w 5417844"/>
              <a:gd name="connsiteY57" fmla="*/ 430797 h 1581836"/>
              <a:gd name="connsiteX58" fmla="*/ 4728755 w 5417844"/>
              <a:gd name="connsiteY58" fmla="*/ 971538 h 1581836"/>
              <a:gd name="connsiteX59" fmla="*/ 4371783 w 5417844"/>
              <a:gd name="connsiteY59" fmla="*/ 1559399 h 1581836"/>
              <a:gd name="connsiteX60" fmla="*/ 4645164 w 5417844"/>
              <a:gd name="connsiteY60" fmla="*/ 1559399 h 1581836"/>
              <a:gd name="connsiteX61" fmla="*/ 4873345 w 5417844"/>
              <a:gd name="connsiteY61" fmla="*/ 1177962 h 1581836"/>
              <a:gd name="connsiteX62" fmla="*/ 5115089 w 5417844"/>
              <a:gd name="connsiteY62" fmla="*/ 1559399 h 1581836"/>
              <a:gd name="connsiteX63" fmla="*/ 2715703 w 5417844"/>
              <a:gd name="connsiteY63" fmla="*/ 619271 h 1581836"/>
              <a:gd name="connsiteX64" fmla="*/ 2932594 w 5417844"/>
              <a:gd name="connsiteY64" fmla="*/ 993976 h 1581836"/>
              <a:gd name="connsiteX65" fmla="*/ 2704400 w 5417844"/>
              <a:gd name="connsiteY65" fmla="*/ 1370919 h 1581836"/>
              <a:gd name="connsiteX66" fmla="*/ 2485249 w 5417844"/>
              <a:gd name="connsiteY66" fmla="*/ 1002951 h 1581836"/>
              <a:gd name="connsiteX67" fmla="*/ 2715703 w 5417844"/>
              <a:gd name="connsiteY67" fmla="*/ 619271 h 1581836"/>
              <a:gd name="connsiteX68" fmla="*/ 3852137 w 5417844"/>
              <a:gd name="connsiteY68" fmla="*/ 619271 h 1581836"/>
              <a:gd name="connsiteX69" fmla="*/ 4026102 w 5417844"/>
              <a:gd name="connsiteY69" fmla="*/ 870570 h 1581836"/>
              <a:gd name="connsiteX70" fmla="*/ 4026102 w 5417844"/>
              <a:gd name="connsiteY70" fmla="*/ 893007 h 1581836"/>
              <a:gd name="connsiteX71" fmla="*/ 3651058 w 5417844"/>
              <a:gd name="connsiteY71" fmla="*/ 893007 h 1581836"/>
              <a:gd name="connsiteX72" fmla="*/ 3852137 w 5417844"/>
              <a:gd name="connsiteY72" fmla="*/ 619271 h 1581836"/>
              <a:gd name="connsiteX73" fmla="*/ 637132 w 5417844"/>
              <a:gd name="connsiteY73" fmla="*/ 1290149 h 1581836"/>
              <a:gd name="connsiteX74" fmla="*/ 445083 w 5417844"/>
              <a:gd name="connsiteY74" fmla="*/ 1379899 h 1581836"/>
              <a:gd name="connsiteX75" fmla="*/ 275639 w 5417844"/>
              <a:gd name="connsiteY75" fmla="*/ 1216106 h 1581836"/>
              <a:gd name="connsiteX76" fmla="*/ 598715 w 5417844"/>
              <a:gd name="connsiteY76" fmla="*/ 1041093 h 1581836"/>
              <a:gd name="connsiteX77" fmla="*/ 637132 w 5417844"/>
              <a:gd name="connsiteY77" fmla="*/ 1041093 h 1581836"/>
              <a:gd name="connsiteX78" fmla="*/ 637132 w 5417844"/>
              <a:gd name="connsiteY78" fmla="*/ 1290149 h 15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7844" h="1581836">
                <a:moveTo>
                  <a:pt x="2636621" y="1581837"/>
                </a:moveTo>
                <a:cubicBezTo>
                  <a:pt x="2763150" y="1581837"/>
                  <a:pt x="2867075" y="1523492"/>
                  <a:pt x="2939376" y="1413549"/>
                </a:cubicBezTo>
                <a:lnTo>
                  <a:pt x="2952926" y="1559399"/>
                </a:lnTo>
                <a:lnTo>
                  <a:pt x="3201453" y="1559399"/>
                </a:lnTo>
                <a:lnTo>
                  <a:pt x="3201453" y="0"/>
                </a:lnTo>
                <a:lnTo>
                  <a:pt x="2932594" y="0"/>
                </a:lnTo>
                <a:lnTo>
                  <a:pt x="2932594" y="563177"/>
                </a:lnTo>
                <a:cubicBezTo>
                  <a:pt x="2864814" y="462210"/>
                  <a:pt x="2765398" y="408360"/>
                  <a:pt x="2647923" y="408360"/>
                </a:cubicBezTo>
                <a:cubicBezTo>
                  <a:pt x="2388094" y="408360"/>
                  <a:pt x="2207348" y="626002"/>
                  <a:pt x="2207348" y="1002951"/>
                </a:cubicBezTo>
                <a:cubicBezTo>
                  <a:pt x="2207348" y="1375409"/>
                  <a:pt x="2383586" y="1581837"/>
                  <a:pt x="2636621" y="1581837"/>
                </a:cubicBezTo>
                <a:close/>
                <a:moveTo>
                  <a:pt x="4288179" y="1483107"/>
                </a:moveTo>
                <a:lnTo>
                  <a:pt x="4288179" y="1265467"/>
                </a:lnTo>
                <a:cubicBezTo>
                  <a:pt x="4204588" y="1321567"/>
                  <a:pt x="4064507" y="1370919"/>
                  <a:pt x="3933468" y="1370919"/>
                </a:cubicBezTo>
                <a:cubicBezTo>
                  <a:pt x="3736910" y="1370919"/>
                  <a:pt x="3662349" y="1278924"/>
                  <a:pt x="3651058" y="1090456"/>
                </a:cubicBezTo>
                <a:lnTo>
                  <a:pt x="4299482" y="1090456"/>
                </a:lnTo>
                <a:lnTo>
                  <a:pt x="4299482" y="949101"/>
                </a:lnTo>
                <a:cubicBezTo>
                  <a:pt x="4299482" y="556447"/>
                  <a:pt x="4125518" y="408360"/>
                  <a:pt x="3856659" y="408360"/>
                </a:cubicBezTo>
                <a:cubicBezTo>
                  <a:pt x="3529049" y="408360"/>
                  <a:pt x="3373157" y="657415"/>
                  <a:pt x="3373157" y="998463"/>
                </a:cubicBezTo>
                <a:cubicBezTo>
                  <a:pt x="3373157" y="1391112"/>
                  <a:pt x="3567467" y="1581837"/>
                  <a:pt x="3910875" y="1581837"/>
                </a:cubicBezTo>
                <a:cubicBezTo>
                  <a:pt x="4082592" y="1581837"/>
                  <a:pt x="4209109" y="1536962"/>
                  <a:pt x="4288179" y="1483107"/>
                </a:cubicBezTo>
                <a:close/>
                <a:moveTo>
                  <a:pt x="905991" y="789796"/>
                </a:moveTo>
                <a:cubicBezTo>
                  <a:pt x="905991" y="516060"/>
                  <a:pt x="765910" y="412847"/>
                  <a:pt x="481240" y="412847"/>
                </a:cubicBezTo>
                <a:cubicBezTo>
                  <a:pt x="305002" y="412847"/>
                  <a:pt x="162673" y="486891"/>
                  <a:pt x="81335" y="545229"/>
                </a:cubicBezTo>
                <a:lnTo>
                  <a:pt x="81335" y="776333"/>
                </a:lnTo>
                <a:cubicBezTo>
                  <a:pt x="167194" y="706777"/>
                  <a:pt x="298233" y="626002"/>
                  <a:pt x="449604" y="626002"/>
                </a:cubicBezTo>
                <a:cubicBezTo>
                  <a:pt x="578382" y="626002"/>
                  <a:pt x="637132" y="670877"/>
                  <a:pt x="637132" y="792040"/>
                </a:cubicBezTo>
                <a:lnTo>
                  <a:pt x="637132" y="863838"/>
                </a:lnTo>
                <a:lnTo>
                  <a:pt x="594194" y="863838"/>
                </a:lnTo>
                <a:cubicBezTo>
                  <a:pt x="183006" y="863838"/>
                  <a:pt x="0" y="996219"/>
                  <a:pt x="0" y="1231812"/>
                </a:cubicBezTo>
                <a:cubicBezTo>
                  <a:pt x="0" y="1449457"/>
                  <a:pt x="140080" y="1575102"/>
                  <a:pt x="347941" y="1575102"/>
                </a:cubicBezTo>
                <a:cubicBezTo>
                  <a:pt x="506081" y="1575102"/>
                  <a:pt x="573861" y="1523492"/>
                  <a:pt x="625829" y="1469649"/>
                </a:cubicBezTo>
                <a:lnTo>
                  <a:pt x="637132" y="1469649"/>
                </a:lnTo>
                <a:cubicBezTo>
                  <a:pt x="639380" y="1498822"/>
                  <a:pt x="648423" y="1536962"/>
                  <a:pt x="657465" y="1559399"/>
                </a:cubicBezTo>
                <a:lnTo>
                  <a:pt x="919542" y="1559399"/>
                </a:lnTo>
                <a:cubicBezTo>
                  <a:pt x="910500" y="1467404"/>
                  <a:pt x="905991" y="1375409"/>
                  <a:pt x="905991" y="1283414"/>
                </a:cubicBezTo>
                <a:lnTo>
                  <a:pt x="905991" y="789796"/>
                </a:lnTo>
                <a:close/>
                <a:moveTo>
                  <a:pt x="1394002" y="749408"/>
                </a:moveTo>
                <a:cubicBezTo>
                  <a:pt x="1443709" y="688827"/>
                  <a:pt x="1522780" y="637221"/>
                  <a:pt x="1619935" y="637221"/>
                </a:cubicBezTo>
                <a:cubicBezTo>
                  <a:pt x="1714816" y="637221"/>
                  <a:pt x="1757742" y="677608"/>
                  <a:pt x="1757742" y="762871"/>
                </a:cubicBezTo>
                <a:lnTo>
                  <a:pt x="1757742" y="1559399"/>
                </a:lnTo>
                <a:lnTo>
                  <a:pt x="2026614" y="1559399"/>
                </a:lnTo>
                <a:lnTo>
                  <a:pt x="2026614" y="735946"/>
                </a:lnTo>
                <a:cubicBezTo>
                  <a:pt x="2026614" y="511572"/>
                  <a:pt x="1936241" y="412847"/>
                  <a:pt x="1717077" y="412847"/>
                </a:cubicBezTo>
                <a:cubicBezTo>
                  <a:pt x="1556663" y="412847"/>
                  <a:pt x="1461781" y="471185"/>
                  <a:pt x="1407553" y="525035"/>
                </a:cubicBezTo>
                <a:lnTo>
                  <a:pt x="1394002" y="525035"/>
                </a:lnTo>
                <a:lnTo>
                  <a:pt x="1387220" y="430797"/>
                </a:lnTo>
                <a:lnTo>
                  <a:pt x="1125143" y="430797"/>
                </a:lnTo>
                <a:lnTo>
                  <a:pt x="1125143" y="1559399"/>
                </a:lnTo>
                <a:lnTo>
                  <a:pt x="1394002" y="1559399"/>
                </a:lnTo>
                <a:lnTo>
                  <a:pt x="1394002" y="749408"/>
                </a:lnTo>
                <a:close/>
                <a:moveTo>
                  <a:pt x="5115089" y="1559399"/>
                </a:moveTo>
                <a:lnTo>
                  <a:pt x="5417844" y="1559399"/>
                </a:lnTo>
                <a:lnTo>
                  <a:pt x="5047322" y="978270"/>
                </a:lnTo>
                <a:lnTo>
                  <a:pt x="5368137" y="430797"/>
                </a:lnTo>
                <a:lnTo>
                  <a:pt x="5099277" y="430797"/>
                </a:lnTo>
                <a:lnTo>
                  <a:pt x="4904980" y="771846"/>
                </a:lnTo>
                <a:lnTo>
                  <a:pt x="4688090" y="430797"/>
                </a:lnTo>
                <a:lnTo>
                  <a:pt x="4385335" y="430797"/>
                </a:lnTo>
                <a:lnTo>
                  <a:pt x="4728755" y="971538"/>
                </a:lnTo>
                <a:lnTo>
                  <a:pt x="4371783" y="1559399"/>
                </a:lnTo>
                <a:lnTo>
                  <a:pt x="4645164" y="1559399"/>
                </a:lnTo>
                <a:lnTo>
                  <a:pt x="4873345" y="1177962"/>
                </a:lnTo>
                <a:lnTo>
                  <a:pt x="5115089" y="1559399"/>
                </a:lnTo>
                <a:close/>
                <a:moveTo>
                  <a:pt x="2715703" y="619271"/>
                </a:moveTo>
                <a:cubicBezTo>
                  <a:pt x="2860293" y="619271"/>
                  <a:pt x="2932594" y="733702"/>
                  <a:pt x="2932594" y="993976"/>
                </a:cubicBezTo>
                <a:cubicBezTo>
                  <a:pt x="2932594" y="1256493"/>
                  <a:pt x="2855772" y="1370919"/>
                  <a:pt x="2704400" y="1370919"/>
                </a:cubicBezTo>
                <a:cubicBezTo>
                  <a:pt x="2557550" y="1370919"/>
                  <a:pt x="2485249" y="1258732"/>
                  <a:pt x="2485249" y="1002951"/>
                </a:cubicBezTo>
                <a:cubicBezTo>
                  <a:pt x="2485249" y="735946"/>
                  <a:pt x="2562071" y="619271"/>
                  <a:pt x="2715703" y="619271"/>
                </a:cubicBezTo>
                <a:close/>
                <a:moveTo>
                  <a:pt x="3852137" y="619271"/>
                </a:moveTo>
                <a:cubicBezTo>
                  <a:pt x="3985437" y="619271"/>
                  <a:pt x="4026102" y="729215"/>
                  <a:pt x="4026102" y="870570"/>
                </a:cubicBezTo>
                <a:lnTo>
                  <a:pt x="4026102" y="893007"/>
                </a:lnTo>
                <a:lnTo>
                  <a:pt x="3651058" y="893007"/>
                </a:lnTo>
                <a:cubicBezTo>
                  <a:pt x="3657840" y="713508"/>
                  <a:pt x="3723359" y="619271"/>
                  <a:pt x="3852137" y="619271"/>
                </a:cubicBezTo>
                <a:close/>
                <a:moveTo>
                  <a:pt x="637132" y="1290149"/>
                </a:moveTo>
                <a:cubicBezTo>
                  <a:pt x="603236" y="1339514"/>
                  <a:pt x="539977" y="1379899"/>
                  <a:pt x="445083" y="1379899"/>
                </a:cubicBezTo>
                <a:cubicBezTo>
                  <a:pt x="332116" y="1379899"/>
                  <a:pt x="275639" y="1314832"/>
                  <a:pt x="275639" y="1216106"/>
                </a:cubicBezTo>
                <a:cubicBezTo>
                  <a:pt x="275639" y="1085968"/>
                  <a:pt x="368273" y="1041093"/>
                  <a:pt x="598715" y="1041093"/>
                </a:cubicBezTo>
                <a:lnTo>
                  <a:pt x="637132" y="1041093"/>
                </a:lnTo>
                <a:lnTo>
                  <a:pt x="637132" y="1290149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6D06C072-ED2B-624D-B918-DA53B42A51B9}"/>
              </a:ext>
            </a:extLst>
          </p:cNvPr>
          <p:cNvSpPr/>
          <p:nvPr userDrawn="1"/>
        </p:nvSpPr>
        <p:spPr>
          <a:xfrm>
            <a:off x="8889206" y="5577353"/>
            <a:ext cx="1301369" cy="1559399"/>
          </a:xfrm>
          <a:custGeom>
            <a:avLst/>
            <a:gdLst>
              <a:gd name="connsiteX0" fmla="*/ 788502 w 1301369"/>
              <a:gd name="connsiteY0" fmla="*/ 1559399 h 1559399"/>
              <a:gd name="connsiteX1" fmla="*/ 788502 w 1301369"/>
              <a:gd name="connsiteY1" fmla="*/ 1294639 h 1559399"/>
              <a:gd name="connsiteX2" fmla="*/ 686833 w 1301369"/>
              <a:gd name="connsiteY2" fmla="*/ 870570 h 1559399"/>
              <a:gd name="connsiteX3" fmla="*/ 284674 w 1301369"/>
              <a:gd name="connsiteY3" fmla="*/ 0 h 1559399"/>
              <a:gd name="connsiteX4" fmla="*/ 0 w 1301369"/>
              <a:gd name="connsiteY4" fmla="*/ 0 h 1559399"/>
              <a:gd name="connsiteX5" fmla="*/ 515125 w 1301369"/>
              <a:gd name="connsiteY5" fmla="*/ 1112893 h 1559399"/>
              <a:gd name="connsiteX6" fmla="*/ 515125 w 1301369"/>
              <a:gd name="connsiteY6" fmla="*/ 1559399 h 1559399"/>
              <a:gd name="connsiteX7" fmla="*/ 788502 w 1301369"/>
              <a:gd name="connsiteY7" fmla="*/ 1559399 h 1559399"/>
              <a:gd name="connsiteX8" fmla="*/ 966988 w 1301369"/>
              <a:gd name="connsiteY8" fmla="*/ 753896 h 1559399"/>
              <a:gd name="connsiteX9" fmla="*/ 1301369 w 1301369"/>
              <a:gd name="connsiteY9" fmla="*/ 0 h 1559399"/>
              <a:gd name="connsiteX10" fmla="*/ 1023471 w 1301369"/>
              <a:gd name="connsiteY10" fmla="*/ 0 h 1559399"/>
              <a:gd name="connsiteX11" fmla="*/ 689092 w 1301369"/>
              <a:gd name="connsiteY11" fmla="*/ 753896 h 1559399"/>
              <a:gd name="connsiteX12" fmla="*/ 966988 w 1301369"/>
              <a:gd name="connsiteY12" fmla="*/ 753896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1369" h="1559399">
                <a:moveTo>
                  <a:pt x="788502" y="1559399"/>
                </a:moveTo>
                <a:lnTo>
                  <a:pt x="788502" y="1294639"/>
                </a:lnTo>
                <a:cubicBezTo>
                  <a:pt x="788502" y="1094943"/>
                  <a:pt x="763650" y="1036607"/>
                  <a:pt x="686833" y="870570"/>
                </a:cubicBezTo>
                <a:lnTo>
                  <a:pt x="284674" y="0"/>
                </a:lnTo>
                <a:lnTo>
                  <a:pt x="0" y="0"/>
                </a:lnTo>
                <a:lnTo>
                  <a:pt x="515125" y="1112893"/>
                </a:lnTo>
                <a:lnTo>
                  <a:pt x="515125" y="1559399"/>
                </a:lnTo>
                <a:lnTo>
                  <a:pt x="788502" y="1559399"/>
                </a:lnTo>
                <a:close/>
                <a:moveTo>
                  <a:pt x="966988" y="753896"/>
                </a:moveTo>
                <a:lnTo>
                  <a:pt x="1301369" y="0"/>
                </a:lnTo>
                <a:lnTo>
                  <a:pt x="1023471" y="0"/>
                </a:lnTo>
                <a:lnTo>
                  <a:pt x="689092" y="753896"/>
                </a:lnTo>
                <a:lnTo>
                  <a:pt x="966988" y="753896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F849F259-E97D-C24B-8BF0-C7DFA2E03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35300" y="5903400"/>
            <a:ext cx="2938463" cy="2461556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E43F7BE-93A2-0043-BFDC-BB3FA2ACAB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B25CCFA3-8B97-5A40-AA50-87E8A13E33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05224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81A3FFD3-33D2-6043-8F3D-69D7A54B97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622978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BA67519-7FF6-6A4D-AA35-DD4676EF5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4752873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07DEE891-3469-564C-B6BE-5FDA03A0E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ACA28A7C-23D1-B048-AD02-4F2935C55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644" y="7455428"/>
            <a:ext cx="4747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0A210F1D-744E-964A-ACF1-3D683FC6F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7538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EA6FB9E2-4FC7-DB4A-BBC2-2B19A7FDB3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72807" y="7455428"/>
            <a:ext cx="4745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88F39D33-7ADF-ED46-BCC5-341882E6AF4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572650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21FFDC78-F317-FC4E-B13A-8E21382D5F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057798" y="7455428"/>
            <a:ext cx="4754577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8F1AE6B9-5E2B-C046-9C13-7810851DDB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05764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C5FF8DA1-67B6-6442-A9F0-752AD16451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9701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B711B0C0-FDBC-FC48-87F0-86BD38D7C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CEA5D801-8EAB-2940-8172-8C230088CE8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9872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295BD79E-FE02-FB47-89A7-EB7F457532C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71694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7" name="Рисунок 2">
            <a:extLst>
              <a:ext uri="{FF2B5EF4-FFF2-40B4-BE49-F238E27FC236}">
                <a16:creationId xmlns:a16="http://schemas.microsoft.com/office/drawing/2014/main" id="{3964D1A7-A05F-EC41-8983-D16EAA3DD07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47640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9" name="Рисунок 2">
            <a:extLst>
              <a:ext uri="{FF2B5EF4-FFF2-40B4-BE49-F238E27FC236}">
                <a16:creationId xmlns:a16="http://schemas.microsoft.com/office/drawing/2014/main" id="{8085B9D2-B6D5-824B-B850-56C7D8D7E1C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915832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0EDA15CB-9243-E347-BA03-78B7EC32157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984810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1" name="Текст 3">
            <a:extLst>
              <a:ext uri="{FF2B5EF4-FFF2-40B4-BE49-F238E27FC236}">
                <a16:creationId xmlns:a16="http://schemas.microsoft.com/office/drawing/2014/main" id="{3F43B244-32A0-CA42-BF7C-1B7642AEC78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0380365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A19F0E9B-AF51-5A4B-931E-7C089D8E904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4773198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3" name="Текст 3">
            <a:extLst>
              <a:ext uri="{FF2B5EF4-FFF2-40B4-BE49-F238E27FC236}">
                <a16:creationId xmlns:a16="http://schemas.microsoft.com/office/drawing/2014/main" id="{FE03F3F4-9505-9447-B902-4F8D7509E51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171516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9CC716-CB3F-B54A-A00D-064C0689C1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4000" cy="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2DEBE05-BD93-9E4C-8833-39CDD96963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DE0F7C-FF9C-4248-9895-EC5F33449F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F0B164-80C7-F34D-A750-157999CB52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26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EDCF3707-D507-EE43-908E-05F8BD123C2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338C2023-7709-FA4E-82B3-344C61A157E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FEEA7C5F-02DF-494E-A3DD-371DBF79D42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5" name="Рисунок 10">
            <a:extLst>
              <a:ext uri="{FF2B5EF4-FFF2-40B4-BE49-F238E27FC236}">
                <a16:creationId xmlns:a16="http://schemas.microsoft.com/office/drawing/2014/main" id="{234FC2DF-131A-424E-98BF-B350AB6AFA2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23" name="Рисунок 9">
            <a:extLst>
              <a:ext uri="{FF2B5EF4-FFF2-40B4-BE49-F238E27FC236}">
                <a16:creationId xmlns:a16="http://schemas.microsoft.com/office/drawing/2014/main" id="{CE948354-65EA-4A45-A248-16350434AB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54D8887-1C02-5F4B-99A9-5E9D8CF7E5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565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1" name="Рисунок 3">
            <a:extLst>
              <a:ext uri="{FF2B5EF4-FFF2-40B4-BE49-F238E27FC236}">
                <a16:creationId xmlns:a16="http://schemas.microsoft.com/office/drawing/2014/main" id="{ACFB3425-CFEE-784D-B66F-A0F8DE364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2" name="Текст 13">
            <a:extLst>
              <a:ext uri="{FF2B5EF4-FFF2-40B4-BE49-F238E27FC236}">
                <a16:creationId xmlns:a16="http://schemas.microsoft.com/office/drawing/2014/main" id="{9C698637-29EF-B948-955D-0BE54DF113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D716F4C8-7CD5-5B47-B6A8-8F3367FA49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2B55DDA-5FAA-AE42-B240-543D860ABD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098FF400-D7DE-C143-B74A-ECD241AC01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6C1C3B2E-4F1A-4B47-A852-88E6E14D77A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6" name="Рисунок 10">
            <a:extLst>
              <a:ext uri="{FF2B5EF4-FFF2-40B4-BE49-F238E27FC236}">
                <a16:creationId xmlns:a16="http://schemas.microsoft.com/office/drawing/2014/main" id="{14BA5754-E667-764E-86EF-92F7435B74D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7" name="Рисунок 10">
            <a:extLst>
              <a:ext uri="{FF2B5EF4-FFF2-40B4-BE49-F238E27FC236}">
                <a16:creationId xmlns:a16="http://schemas.microsoft.com/office/drawing/2014/main" id="{DF1625D4-4883-9D49-82BF-D1E7B810DF6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8" name="Рисунок 10">
            <a:extLst>
              <a:ext uri="{FF2B5EF4-FFF2-40B4-BE49-F238E27FC236}">
                <a16:creationId xmlns:a16="http://schemas.microsoft.com/office/drawing/2014/main" id="{EE88809E-56D9-7A47-A0F2-4E326EEF87E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9C2D9A-38DC-A847-97C1-3127CCD902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53458F94-6E27-5E41-ADC5-7067D4ACF5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C654ED97-08CB-8E4A-AF59-840ADABC6B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4F72034A-FF2E-D24C-971B-D0403C30AA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92DA3C59-4020-D244-A72F-38545E74086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F7E3BFBB-61E1-9E49-91CF-539DABC194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A0D91A49-9127-9946-AD2E-5964DACE96F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4DD7DC11-474A-3A43-9027-E9198C679D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CB86454-AE04-E449-B948-B4A11E7FB9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872C4E4E-1285-B14B-99B1-5F90DDB8D9A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9C79230-329F-A543-9199-E5DED23D86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08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8475" y="3477893"/>
            <a:ext cx="18311813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pic>
        <p:nvPicPr>
          <p:cNvPr id="23" name="Рисунок 3">
            <a:extLst>
              <a:ext uri="{FF2B5EF4-FFF2-40B4-BE49-F238E27FC236}">
                <a16:creationId xmlns:a16="http://schemas.microsoft.com/office/drawing/2014/main" id="{0451D57C-FD35-FD4E-A5E3-560F6B6E7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0" name="Текст 13">
            <a:extLst>
              <a:ext uri="{FF2B5EF4-FFF2-40B4-BE49-F238E27FC236}">
                <a16:creationId xmlns:a16="http://schemas.microsoft.com/office/drawing/2014/main" id="{82A3B57C-3052-3941-8118-6053CD5CAB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941024B-04F2-1D45-89E4-1268A282B80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69B7A2EE-6465-3543-846E-2B6EE80F9C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50F670F1-ABF4-0242-B642-ED441AE7AD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863894CC-FCB9-BE41-B3B9-5E0ACB667AE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D2B70F9A-6730-8545-B269-E6B3FD02E2B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FECEDB5-5287-844D-89FA-6ECD50E91C8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39D1CC07-7D95-D443-8299-1174A394841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34461D-2499-7C4A-BE92-98CEABB8BD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831146" y="1186733"/>
            <a:ext cx="22720121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831146" y="3073267"/>
            <a:ext cx="22720121" cy="91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219124" lvl="0" indent="-914343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438248" lvl="1" indent="-846614" rtl="0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2pPr>
            <a:lvl3pPr marL="3657371" lvl="2" indent="-846614" rtl="0">
              <a:spcBef>
                <a:spcPts val="4266"/>
              </a:spcBef>
              <a:spcAft>
                <a:spcPts val="0"/>
              </a:spcAft>
              <a:buSzPts val="1400"/>
              <a:buChar char="■"/>
              <a:defRPr/>
            </a:lvl3pPr>
            <a:lvl4pPr marL="4876495" lvl="3" indent="-846614" rtl="0">
              <a:spcBef>
                <a:spcPts val="4266"/>
              </a:spcBef>
              <a:spcAft>
                <a:spcPts val="0"/>
              </a:spcAft>
              <a:buSzPts val="1400"/>
              <a:buChar char="●"/>
              <a:defRPr/>
            </a:lvl4pPr>
            <a:lvl5pPr marL="6095619" lvl="4" indent="-846614" rtl="0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5pPr>
            <a:lvl6pPr marL="7314743" lvl="5" indent="-846614" rtl="0">
              <a:spcBef>
                <a:spcPts val="4266"/>
              </a:spcBef>
              <a:spcAft>
                <a:spcPts val="0"/>
              </a:spcAft>
              <a:buSzPts val="1400"/>
              <a:buChar char="■"/>
              <a:defRPr/>
            </a:lvl6pPr>
            <a:lvl7pPr marL="8533867" lvl="6" indent="-846614" rtl="0">
              <a:spcBef>
                <a:spcPts val="4266"/>
              </a:spcBef>
              <a:spcAft>
                <a:spcPts val="0"/>
              </a:spcAft>
              <a:buSzPts val="1400"/>
              <a:buChar char="●"/>
              <a:defRPr/>
            </a:lvl7pPr>
            <a:lvl8pPr marL="9752990" lvl="7" indent="-846614" rtl="0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8pPr>
            <a:lvl9pPr marL="10972114" lvl="8" indent="-846614" rtl="0">
              <a:spcBef>
                <a:spcPts val="4266"/>
              </a:spcBef>
              <a:spcAft>
                <a:spcPts val="4266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22591751" y="12435245"/>
            <a:ext cx="1463105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51424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93F9EC-05A0-2C40-A344-6CFFE0ABD1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5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EC3997C0-5DDE-C545-B51F-566050A0D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EEFBE62-308B-FB40-AD33-EF31CBD756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pic>
        <p:nvPicPr>
          <p:cNvPr id="22" name="Рисунок 3">
            <a:extLst>
              <a:ext uri="{FF2B5EF4-FFF2-40B4-BE49-F238E27FC236}">
                <a16:creationId xmlns:a16="http://schemas.microsoft.com/office/drawing/2014/main" id="{96436556-10C6-FC4D-A17B-DC11B267B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297DD7-9F0D-0048-BB7A-64CC6B823B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8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11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иконка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06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955" r:id="rId4"/>
    <p:sldLayoutId id="2147483961" r:id="rId5"/>
    <p:sldLayoutId id="2147483956" r:id="rId6"/>
    <p:sldLayoutId id="2147483928" r:id="rId7"/>
    <p:sldLayoutId id="2147483866" r:id="rId8"/>
    <p:sldLayoutId id="2147483929" r:id="rId9"/>
    <p:sldLayoutId id="2147483909" r:id="rId10"/>
    <p:sldLayoutId id="2147483912" r:id="rId11"/>
    <p:sldLayoutId id="2147483930" r:id="rId12"/>
    <p:sldLayoutId id="2147483890" r:id="rId13"/>
    <p:sldLayoutId id="2147483931" r:id="rId14"/>
    <p:sldLayoutId id="2147483891" r:id="rId15"/>
    <p:sldLayoutId id="2147483867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16" r:id="rId24"/>
    <p:sldLayoutId id="2147483903" r:id="rId25"/>
    <p:sldLayoutId id="2147483914" r:id="rId26"/>
    <p:sldLayoutId id="2147483904" r:id="rId27"/>
    <p:sldLayoutId id="2147483905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  <p:sldLayoutId id="2147483926" r:id="rId35"/>
    <p:sldLayoutId id="2147483917" r:id="rId36"/>
    <p:sldLayoutId id="2147483913" r:id="rId37"/>
    <p:sldLayoutId id="2147483906" r:id="rId38"/>
    <p:sldLayoutId id="2147483907" r:id="rId39"/>
    <p:sldLayoutId id="2147483957" r:id="rId40"/>
    <p:sldLayoutId id="2147483894" r:id="rId41"/>
    <p:sldLayoutId id="2147483958" r:id="rId42"/>
    <p:sldLayoutId id="2147483918" r:id="rId43"/>
    <p:sldLayoutId id="2147483919" r:id="rId44"/>
    <p:sldLayoutId id="2147483962" r:id="rId45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50000"/>
        <a:buFont typeface="YS Text Light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7.xml"/><Relationship Id="rId1" Type="http://schemas.openxmlformats.org/officeDocument/2006/relationships/video" Target="https://www.youtube.com/embed/lkJw4yqrltw?feature=oembed" TargetMode="Externa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yandexdataschool/" TargetMode="External"/><Relationship Id="rId2" Type="http://schemas.openxmlformats.org/officeDocument/2006/relationships/hyperlink" Target="https://ml-handbook.ru/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lena-voita.github.io/nlp_course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github.com/orgs/yandexdataschool/" TargetMode="External"/><Relationship Id="rId7" Type="http://schemas.openxmlformats.org/officeDocument/2006/relationships/image" Target="../media/image50.png"/><Relationship Id="rId2" Type="http://schemas.openxmlformats.org/officeDocument/2006/relationships/hyperlink" Target="https://ml-handbook.ru/" TargetMode="Externa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hyperlink" Target="https://yandexdataschool.ru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image-net.or/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Опыт реализации курсов по машинному обучению в ШАД Яндекса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Александр </a:t>
            </a:r>
            <a:r>
              <a:rPr lang="ru-RU" dirty="0" err="1"/>
              <a:t>Авдюшенко</a:t>
            </a:r>
            <a:endParaRPr lang="ru-RU" dirty="0"/>
          </a:p>
          <a:p>
            <a:r>
              <a:rPr lang="ru-RU" dirty="0"/>
              <a:t>руководитель </a:t>
            </a:r>
            <a:r>
              <a:rPr lang="en-US" dirty="0"/>
              <a:t>ML </a:t>
            </a:r>
            <a:r>
              <a:rPr lang="ru-RU" dirty="0"/>
              <a:t>программ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7CA922A-8F32-BBE4-FC6F-25949F229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07064" y="887943"/>
            <a:ext cx="29432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Чтение по губам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defPPr>
              <a:defRPr lang="ru-RU"/>
            </a:defPPr>
            <a:lvl1pPr marL="0" algn="l" defTabSz="1828595" rtl="0" eaLnBrk="1" latinLnBrk="0" hangingPunct="1">
              <a:lnSpc>
                <a:spcPts val="3400"/>
              </a:lnSpc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ru-RU"/>
            </a:defPPr>
            <a:lvl1pPr marL="0" algn="r" defTabSz="1828595" rtl="0" eaLnBrk="1" latinLnBrk="0" hangingPunct="1">
              <a:defRPr sz="30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1C03D3-FA44-40EC-9A21-1FC4FEA3E22E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73300"/>
            <a:ext cx="21907303" cy="61111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43000" y="8766000"/>
            <a:ext cx="205989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latin typeface="+mj-lt"/>
              </a:rPr>
              <a:t>Ноябрь </a:t>
            </a:r>
            <a:r>
              <a:rPr lang="en-US" sz="4800" dirty="0">
                <a:latin typeface="+mj-lt"/>
              </a:rPr>
              <a:t>2016</a:t>
            </a:r>
            <a:r>
              <a:rPr lang="ru-RU" sz="4800" dirty="0">
                <a:latin typeface="+mj-lt"/>
              </a:rPr>
              <a:t>, </a:t>
            </a:r>
            <a:r>
              <a:rPr lang="en-US" sz="4800" dirty="0">
                <a:latin typeface="+mj-lt"/>
              </a:rPr>
              <a:t>University of Oxford &amp; Google DeepMind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269407"/>
              </p:ext>
            </p:extLst>
          </p:nvPr>
        </p:nvGraphicFramePr>
        <p:xfrm>
          <a:off x="6143017" y="9596855"/>
          <a:ext cx="12620625" cy="3572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1529">
                <a:tc>
                  <a:txBody>
                    <a:bodyPr/>
                    <a:lstStyle/>
                    <a:p>
                      <a:r>
                        <a:rPr lang="ru-RU" sz="4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Доля правильных слов</a:t>
                      </a: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%</a:t>
                      </a: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901">
                <a:tc>
                  <a:txBody>
                    <a:bodyPr/>
                    <a:lstStyle/>
                    <a:p>
                      <a:pPr algn="l"/>
                      <a:r>
                        <a:rPr lang="ru-RU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Профессиональный чтец по губам</a:t>
                      </a: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26.2</a:t>
                      </a: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200">
                <a:tc>
                  <a:txBody>
                    <a:bodyPr/>
                    <a:lstStyle/>
                    <a:p>
                      <a:pPr algn="l"/>
                      <a:r>
                        <a:rPr lang="ru-RU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Модель (</a:t>
                      </a:r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LSTM</a:t>
                      </a:r>
                      <a:r>
                        <a:rPr lang="en-US" sz="48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+ CNN</a:t>
                      </a:r>
                      <a:r>
                        <a:rPr lang="ru-RU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46.8</a:t>
                      </a: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507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Игра в </a:t>
            </a:r>
            <a:r>
              <a:rPr lang="ru-RU" dirty="0" err="1"/>
              <a:t>го</a:t>
            </a:r>
            <a:endParaRPr lang="ru-RU" dirty="0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defPPr>
              <a:defRPr lang="ru-RU"/>
            </a:defPPr>
            <a:lvl1pPr marL="0" algn="l" defTabSz="1828595" rtl="0" eaLnBrk="1" latinLnBrk="0" hangingPunct="1">
              <a:lnSpc>
                <a:spcPts val="3400"/>
              </a:lnSpc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ru-RU"/>
            </a:defPPr>
            <a:lvl1pPr marL="0" algn="r" defTabSz="1828595" rtl="0" eaLnBrk="1" latinLnBrk="0" hangingPunct="1">
              <a:defRPr sz="30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1C03D3-FA44-40EC-9A21-1FC4FEA3E22E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8" name="Picture 2" descr="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41" y="2278800"/>
            <a:ext cx="12709109" cy="9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9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Игра в </a:t>
            </a:r>
            <a:r>
              <a:rPr lang="ru-RU" dirty="0" err="1"/>
              <a:t>го</a:t>
            </a:r>
            <a:endParaRPr lang="ru-RU" dirty="0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defPPr>
              <a:defRPr lang="ru-RU"/>
            </a:defPPr>
            <a:lvl1pPr marL="0" algn="l" defTabSz="1828595" rtl="0" eaLnBrk="1" latinLnBrk="0" hangingPunct="1">
              <a:lnSpc>
                <a:spcPts val="3400"/>
              </a:lnSpc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ru-RU"/>
            </a:defPPr>
            <a:lvl1pPr marL="0" algn="r" defTabSz="1828595" rtl="0" eaLnBrk="1" latinLnBrk="0" hangingPunct="1">
              <a:defRPr sz="30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1C03D3-FA44-40EC-9A21-1FC4FEA3E22E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8" name="Picture 2" descr="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41" y="2278800"/>
            <a:ext cx="12709109" cy="9540000"/>
          </a:xfrm>
          <a:prstGeom prst="rect">
            <a:avLst/>
          </a:prstGeom>
        </p:spPr>
      </p:pic>
      <p:pic>
        <p:nvPicPr>
          <p:cNvPr id="6" name="Picture 2" descr="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9"/>
          <a:stretch/>
        </p:blipFill>
        <p:spPr>
          <a:xfrm>
            <a:off x="14350899" y="102388"/>
            <a:ext cx="4709107" cy="4644000"/>
          </a:xfrm>
          <a:prstGeom prst="rect">
            <a:avLst/>
          </a:prstGeom>
        </p:spPr>
      </p:pic>
      <p:pic>
        <p:nvPicPr>
          <p:cNvPr id="7" name="Picture 3" descr="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0" b="3229"/>
          <a:stretch/>
        </p:blipFill>
        <p:spPr>
          <a:xfrm>
            <a:off x="18779206" y="39433"/>
            <a:ext cx="4860000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1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Игра в </a:t>
            </a:r>
            <a:r>
              <a:rPr lang="ru-RU" dirty="0" err="1"/>
              <a:t>го</a:t>
            </a:r>
            <a:endParaRPr lang="ru-RU" dirty="0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defPPr>
              <a:defRPr lang="ru-RU"/>
            </a:defPPr>
            <a:lvl1pPr marL="0" algn="l" defTabSz="1828595" rtl="0" eaLnBrk="1" latinLnBrk="0" hangingPunct="1">
              <a:lnSpc>
                <a:spcPts val="3400"/>
              </a:lnSpc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ru-RU"/>
            </a:defPPr>
            <a:lvl1pPr marL="0" algn="r" defTabSz="1828595" rtl="0" eaLnBrk="1" latinLnBrk="0" hangingPunct="1">
              <a:defRPr sz="30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1C03D3-FA44-40EC-9A21-1FC4FEA3E22E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8" name="Picture 2" descr="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41" y="2278800"/>
            <a:ext cx="12709109" cy="9540000"/>
          </a:xfrm>
          <a:prstGeom prst="rect">
            <a:avLst/>
          </a:prstGeom>
        </p:spPr>
      </p:pic>
      <p:pic>
        <p:nvPicPr>
          <p:cNvPr id="6" name="Picture 2" descr="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9"/>
          <a:stretch/>
        </p:blipFill>
        <p:spPr>
          <a:xfrm>
            <a:off x="14350899" y="102388"/>
            <a:ext cx="4709107" cy="4644000"/>
          </a:xfrm>
          <a:prstGeom prst="rect">
            <a:avLst/>
          </a:prstGeom>
        </p:spPr>
      </p:pic>
      <p:pic>
        <p:nvPicPr>
          <p:cNvPr id="7" name="Picture 3" descr="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0" b="3229"/>
          <a:stretch/>
        </p:blipFill>
        <p:spPr>
          <a:xfrm>
            <a:off x="18779206" y="39433"/>
            <a:ext cx="4860000" cy="4752000"/>
          </a:xfrm>
          <a:prstGeom prst="rect">
            <a:avLst/>
          </a:prstGeom>
        </p:spPr>
      </p:pic>
      <p:pic>
        <p:nvPicPr>
          <p:cNvPr id="9" name="Picture 4" descr="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/>
        </p:blipFill>
        <p:spPr>
          <a:xfrm>
            <a:off x="19005645" y="4950000"/>
            <a:ext cx="4633561" cy="4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1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Игра в </a:t>
            </a:r>
            <a:r>
              <a:rPr lang="ru-RU" dirty="0" err="1"/>
              <a:t>го</a:t>
            </a:r>
            <a:endParaRPr lang="ru-RU" dirty="0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defPPr>
              <a:defRPr lang="ru-RU"/>
            </a:defPPr>
            <a:lvl1pPr marL="0" algn="l" defTabSz="1828595" rtl="0" eaLnBrk="1" latinLnBrk="0" hangingPunct="1">
              <a:lnSpc>
                <a:spcPts val="3400"/>
              </a:lnSpc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ru-RU"/>
            </a:defPPr>
            <a:lvl1pPr marL="0" algn="r" defTabSz="1828595" rtl="0" eaLnBrk="1" latinLnBrk="0" hangingPunct="1">
              <a:defRPr sz="30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1C03D3-FA44-40EC-9A21-1FC4FEA3E22E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8" name="Picture 2" descr="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41" y="2278800"/>
            <a:ext cx="12709109" cy="9540000"/>
          </a:xfrm>
          <a:prstGeom prst="rect">
            <a:avLst/>
          </a:prstGeom>
        </p:spPr>
      </p:pic>
      <p:pic>
        <p:nvPicPr>
          <p:cNvPr id="6" name="Picture 2" descr="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9"/>
          <a:stretch/>
        </p:blipFill>
        <p:spPr>
          <a:xfrm>
            <a:off x="14350899" y="102388"/>
            <a:ext cx="4709107" cy="4644000"/>
          </a:xfrm>
          <a:prstGeom prst="rect">
            <a:avLst/>
          </a:prstGeom>
        </p:spPr>
      </p:pic>
      <p:pic>
        <p:nvPicPr>
          <p:cNvPr id="7" name="Picture 3" descr="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0" b="3229"/>
          <a:stretch/>
        </p:blipFill>
        <p:spPr>
          <a:xfrm>
            <a:off x="18779206" y="39433"/>
            <a:ext cx="4860000" cy="4752000"/>
          </a:xfrm>
          <a:prstGeom prst="rect">
            <a:avLst/>
          </a:prstGeom>
        </p:spPr>
      </p:pic>
      <p:pic>
        <p:nvPicPr>
          <p:cNvPr id="9" name="Picture 4" descr="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/>
        </p:blipFill>
        <p:spPr>
          <a:xfrm>
            <a:off x="19005645" y="4950000"/>
            <a:ext cx="4633561" cy="4608000"/>
          </a:xfrm>
          <a:prstGeom prst="rect">
            <a:avLst/>
          </a:prstGeom>
        </p:spPr>
      </p:pic>
      <p:pic>
        <p:nvPicPr>
          <p:cNvPr id="10" name="Picture 5" descr="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54316" y="7621200"/>
            <a:ext cx="4302270" cy="506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7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defPPr>
              <a:defRPr lang="ru-RU"/>
            </a:defPPr>
            <a:lvl1pPr marL="0" algn="l" defTabSz="1828595" rtl="0" eaLnBrk="1" latinLnBrk="0" hangingPunct="1">
              <a:lnSpc>
                <a:spcPts val="3400"/>
              </a:lnSpc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ru-RU"/>
            </a:defPPr>
            <a:lvl1pPr marL="0" algn="r" defTabSz="1828595" rtl="0" eaLnBrk="1" latinLnBrk="0" hangingPunct="1">
              <a:defRPr sz="30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1C03D3-FA44-40EC-9A21-1FC4FEA3E22E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06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 descr="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defPPr>
              <a:defRPr lang="ru-RU"/>
            </a:defPPr>
            <a:lvl1pPr marL="0" algn="l" defTabSz="1828595" rtl="0" eaLnBrk="1" latinLnBrk="0" hangingPunct="1">
              <a:lnSpc>
                <a:spcPts val="3400"/>
              </a:lnSpc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ru-RU"/>
            </a:defPPr>
            <a:lvl1pPr marL="0" algn="r" defTabSz="1828595" rtl="0" eaLnBrk="1" latinLnBrk="0" hangingPunct="1">
              <a:defRPr sz="30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1C03D3-FA44-40EC-9A21-1FC4FEA3E22E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6" name="Picture 2" descr="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  <p:sp>
        <p:nvSpPr>
          <p:cNvPr id="7" name="Заголовок 1" descr=" 7"/>
          <p:cNvSpPr txBox="1">
            <a:spLocks/>
          </p:cNvSpPr>
          <p:nvPr/>
        </p:nvSpPr>
        <p:spPr>
          <a:xfrm>
            <a:off x="973868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AlphaGo</a:t>
            </a:r>
            <a:r>
              <a:rPr lang="en-US" dirty="0">
                <a:solidFill>
                  <a:schemeClr val="bg1"/>
                </a:solidFill>
              </a:rPr>
              <a:t> vs Lee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Sedol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Заголовок 1" descr=" 8"/>
          <p:cNvSpPr txBox="1">
            <a:spLocks/>
          </p:cNvSpPr>
          <p:nvPr/>
        </p:nvSpPr>
        <p:spPr>
          <a:xfrm>
            <a:off x="18952399" y="12444313"/>
            <a:ext cx="6316606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Март 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39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 descr="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defPPr>
              <a:defRPr lang="ru-RU"/>
            </a:defPPr>
            <a:lvl1pPr marL="0" algn="l" defTabSz="1828595" rtl="0" eaLnBrk="1" latinLnBrk="0" hangingPunct="1">
              <a:lnSpc>
                <a:spcPts val="3400"/>
              </a:lnSpc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ru-RU"/>
            </a:defPPr>
            <a:lvl1pPr marL="0" algn="r" defTabSz="1828595" rtl="0" eaLnBrk="1" latinLnBrk="0" hangingPunct="1">
              <a:defRPr sz="30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1C03D3-FA44-40EC-9A21-1FC4FEA3E22E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6" name="Picture 2" descr="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  <p:sp>
        <p:nvSpPr>
          <p:cNvPr id="7" name="Заголовок 1" descr=" 7"/>
          <p:cNvSpPr txBox="1">
            <a:spLocks/>
          </p:cNvSpPr>
          <p:nvPr/>
        </p:nvSpPr>
        <p:spPr>
          <a:xfrm>
            <a:off x="973868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AlphaGo</a:t>
            </a:r>
            <a:r>
              <a:rPr lang="en-US" dirty="0">
                <a:solidFill>
                  <a:schemeClr val="bg1"/>
                </a:solidFill>
              </a:rPr>
              <a:t> vs Lee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Sedol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Заголовок 1" descr=" 8"/>
          <p:cNvSpPr txBox="1">
            <a:spLocks/>
          </p:cNvSpPr>
          <p:nvPr/>
        </p:nvSpPr>
        <p:spPr>
          <a:xfrm>
            <a:off x="1126268" y="17297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       </a:t>
            </a:r>
            <a:r>
              <a:rPr lang="en-US" dirty="0">
                <a:solidFill>
                  <a:schemeClr val="bg1"/>
                </a:solidFill>
              </a:rPr>
              <a:t>          </a:t>
            </a:r>
            <a:r>
              <a:rPr lang="ru-RU" dirty="0">
                <a:solidFill>
                  <a:schemeClr val="bg1"/>
                </a:solidFill>
              </a:rPr>
              <a:t> 4 :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Заголовок 1" descr=" 8"/>
          <p:cNvSpPr txBox="1">
            <a:spLocks/>
          </p:cNvSpPr>
          <p:nvPr/>
        </p:nvSpPr>
        <p:spPr>
          <a:xfrm>
            <a:off x="18952399" y="12444313"/>
            <a:ext cx="6316606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Март 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5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Zero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defPPr>
              <a:defRPr lang="ru-RU"/>
            </a:defPPr>
            <a:lvl1pPr marL="0" algn="l" defTabSz="1828595" rtl="0" eaLnBrk="1" latinLnBrk="0" hangingPunct="1">
              <a:lnSpc>
                <a:spcPts val="3400"/>
              </a:lnSpc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ru-RU"/>
            </a:defPPr>
            <a:lvl1pPr marL="0" algn="r" defTabSz="1828595" rtl="0" eaLnBrk="1" latinLnBrk="0" hangingPunct="1">
              <a:defRPr sz="30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1C03D3-FA44-40EC-9A21-1FC4FEA3E22E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2089553"/>
            <a:ext cx="19888829" cy="10110847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6848806" y="4947250"/>
            <a:ext cx="11066400" cy="34371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>
                <a:solidFill>
                  <a:schemeClr val="tx1"/>
                </a:solidFill>
              </a:rPr>
              <a:t>0 дней</a:t>
            </a:r>
          </a:p>
          <a:p>
            <a:r>
              <a:rPr lang="ru-RU" sz="4800" dirty="0">
                <a:solidFill>
                  <a:schemeClr val="tx1"/>
                </a:solidFill>
              </a:rPr>
              <a:t>У </a:t>
            </a:r>
            <a:r>
              <a:rPr lang="ru-RU" sz="4800" dirty="0" err="1">
                <a:solidFill>
                  <a:schemeClr val="tx1"/>
                </a:solidFill>
              </a:rPr>
              <a:t>AlphaGo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на входе никаких априорных знаний – только правила игры</a:t>
            </a:r>
          </a:p>
        </p:txBody>
      </p:sp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>
                <a:latin typeface="+mj-lt"/>
              </a:rPr>
              <a:t>Рейтинг </a:t>
            </a:r>
            <a:r>
              <a:rPr lang="ru-RU" sz="4000" dirty="0" err="1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248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Zero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defPPr>
              <a:defRPr lang="ru-RU"/>
            </a:defPPr>
            <a:lvl1pPr marL="0" algn="l" defTabSz="1828595" rtl="0" eaLnBrk="1" latinLnBrk="0" hangingPunct="1">
              <a:lnSpc>
                <a:spcPts val="3400"/>
              </a:lnSpc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ru-RU"/>
            </a:defPPr>
            <a:lvl1pPr marL="0" algn="r" defTabSz="1828595" rtl="0" eaLnBrk="1" latinLnBrk="0" hangingPunct="1">
              <a:defRPr sz="30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1C03D3-FA44-40EC-9A21-1FC4FEA3E22E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2" y="2089553"/>
            <a:ext cx="19793502" cy="1011084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>
                <a:latin typeface="+mj-lt"/>
              </a:rPr>
              <a:t>Рейтинг </a:t>
            </a:r>
            <a:r>
              <a:rPr lang="ru-RU" sz="4000" dirty="0" err="1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2592799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ru-RU" sz="4000" dirty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7"/>
            <a:ext cx="12592800" cy="196635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>
                <a:solidFill>
                  <a:schemeClr val="tx1"/>
                </a:solidFill>
              </a:rPr>
              <a:t>3 дня</a:t>
            </a:r>
          </a:p>
          <a:p>
            <a:r>
              <a:rPr lang="ru-RU" sz="4800" dirty="0" err="1">
                <a:solidFill>
                  <a:schemeClr val="tx1"/>
                </a:solidFill>
              </a:rPr>
              <a:t>AlphaGo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обыгрывает </a:t>
            </a:r>
            <a:r>
              <a:rPr lang="ru-RU" sz="4800" dirty="0" err="1">
                <a:solidFill>
                  <a:schemeClr val="tx1"/>
                </a:solidFill>
              </a:rPr>
              <a:t>AlphaGo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en-US" sz="4800" dirty="0">
                <a:solidFill>
                  <a:schemeClr val="tx1"/>
                </a:solidFill>
              </a:rPr>
              <a:t>Lee</a:t>
            </a:r>
          </a:p>
        </p:txBody>
      </p:sp>
    </p:spTree>
    <p:extLst>
      <p:ext uri="{BB962C8B-B14F-4D97-AF65-F5344CB8AC3E}">
        <p14:creationId xmlns:p14="http://schemas.microsoft.com/office/powerpoint/2010/main" val="1364877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Что такое машинное обучение?</a:t>
            </a:r>
          </a:p>
        </p:txBody>
      </p:sp>
    </p:spTree>
    <p:extLst>
      <p:ext uri="{BB962C8B-B14F-4D97-AF65-F5344CB8AC3E}">
        <p14:creationId xmlns:p14="http://schemas.microsoft.com/office/powerpoint/2010/main" val="394075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Zero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defPPr>
              <a:defRPr lang="ru-RU"/>
            </a:defPPr>
            <a:lvl1pPr marL="0" algn="l" defTabSz="1828595" rtl="0" eaLnBrk="1" latinLnBrk="0" hangingPunct="1">
              <a:lnSpc>
                <a:spcPts val="3400"/>
              </a:lnSpc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ru-RU"/>
            </a:defPPr>
            <a:lvl1pPr marL="0" algn="r" defTabSz="1828595" rtl="0" eaLnBrk="1" latinLnBrk="0" hangingPunct="1">
              <a:defRPr sz="30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1C03D3-FA44-40EC-9A21-1FC4FEA3E22E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2" y="2092934"/>
            <a:ext cx="19793502" cy="101040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>
                <a:latin typeface="+mj-lt"/>
              </a:rPr>
              <a:t>Рейтинг </a:t>
            </a:r>
            <a:r>
              <a:rPr lang="ru-RU" sz="4000" dirty="0" err="1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3356000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ru-RU" sz="4000" dirty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6"/>
            <a:ext cx="12592800" cy="40371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>
                <a:solidFill>
                  <a:schemeClr val="tx1"/>
                </a:solidFill>
              </a:rPr>
              <a:t>21</a:t>
            </a:r>
            <a:r>
              <a:rPr lang="ru-RU" sz="4800" b="1" dirty="0">
                <a:solidFill>
                  <a:schemeClr val="tx1"/>
                </a:solidFill>
              </a:rPr>
              <a:t> день</a:t>
            </a:r>
          </a:p>
          <a:p>
            <a:r>
              <a:rPr lang="ru-RU" sz="4800" dirty="0" err="1">
                <a:solidFill>
                  <a:schemeClr val="tx1"/>
                </a:solidFill>
              </a:rPr>
              <a:t>AlphaGo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достигает уровня предыдущей версии </a:t>
            </a:r>
            <a:r>
              <a:rPr lang="en-US" sz="4800" dirty="0" err="1">
                <a:solidFill>
                  <a:schemeClr val="tx1"/>
                </a:solidFill>
              </a:rPr>
              <a:t>AlphaGo</a:t>
            </a:r>
            <a:r>
              <a:rPr lang="en-US" sz="4800" dirty="0">
                <a:solidFill>
                  <a:schemeClr val="tx1"/>
                </a:solidFill>
              </a:rPr>
              <a:t> Master, </a:t>
            </a:r>
            <a:r>
              <a:rPr lang="ru-RU" sz="4800" dirty="0">
                <a:solidFill>
                  <a:schemeClr val="tx1"/>
                </a:solidFill>
              </a:rPr>
              <a:t>обученную с использованием игр профессионалов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384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Zero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defPPr>
              <a:defRPr lang="ru-RU"/>
            </a:defPPr>
            <a:lvl1pPr marL="0" algn="l" defTabSz="1828595" rtl="0" eaLnBrk="1" latinLnBrk="0" hangingPunct="1">
              <a:lnSpc>
                <a:spcPts val="3400"/>
              </a:lnSpc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ru-RU"/>
            </a:defPPr>
            <a:lvl1pPr marL="0" algn="r" defTabSz="1828595" rtl="0" eaLnBrk="1" latinLnBrk="0" hangingPunct="1">
              <a:defRPr sz="30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1C03D3-FA44-40EC-9A21-1FC4FEA3E22E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04" y="2092934"/>
            <a:ext cx="19514618" cy="101040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>
                <a:latin typeface="+mj-lt"/>
              </a:rPr>
              <a:t>Рейтинг </a:t>
            </a:r>
            <a:r>
              <a:rPr lang="ru-RU" sz="4000" dirty="0" err="1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3356000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ru-RU" sz="4000" dirty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6"/>
            <a:ext cx="12592800" cy="40371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>
                <a:solidFill>
                  <a:schemeClr val="tx1"/>
                </a:solidFill>
              </a:rPr>
              <a:t>40 дней</a:t>
            </a:r>
          </a:p>
          <a:p>
            <a:r>
              <a:rPr lang="ru-RU" sz="4800" dirty="0" err="1">
                <a:solidFill>
                  <a:schemeClr val="tx1"/>
                </a:solidFill>
              </a:rPr>
              <a:t>AlphaGo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превосходит все предыдущие версии и с нуля становится лучшим игроком в </a:t>
            </a:r>
            <a:r>
              <a:rPr lang="ru-RU" sz="4800" dirty="0" err="1">
                <a:solidFill>
                  <a:schemeClr val="tx1"/>
                </a:solidFill>
              </a:rPr>
              <a:t>Го</a:t>
            </a:r>
            <a:r>
              <a:rPr lang="ru-RU" sz="4800" dirty="0">
                <a:solidFill>
                  <a:schemeClr val="tx1"/>
                </a:solidFill>
              </a:rPr>
              <a:t> в мире, без использования исторических данных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390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defPPr>
              <a:defRPr lang="ru-RU"/>
            </a:defPPr>
            <a:lvl1pPr marL="0" algn="l" defTabSz="1828595" rtl="0" eaLnBrk="1" latinLnBrk="0" hangingPunct="1">
              <a:lnSpc>
                <a:spcPts val="3400"/>
              </a:lnSpc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/>
              <a:t>10.10.2022 — Алисе 5 лет!</a:t>
            </a:r>
            <a:endParaRPr lang="en-US" sz="32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ru-RU"/>
            </a:defPPr>
            <a:lvl1pPr marL="0" algn="r" defTabSz="1828595" rtl="0" eaLnBrk="1" latinLnBrk="0" hangingPunct="1">
              <a:defRPr sz="30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1C03D3-FA44-40EC-9A21-1FC4FEA3E22E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2" name="Online Media 1" title="Алисе — 5 лет!">
            <a:hlinkClick r:id="" action="ppaction://media"/>
            <a:extLst>
              <a:ext uri="{FF2B5EF4-FFF2-40B4-BE49-F238E27FC236}">
                <a16:creationId xmlns:a16="http://schemas.microsoft.com/office/drawing/2014/main" id="{E3F0FF16-2533-CD41-8CE2-7D2578129D6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97881" y="408562"/>
            <a:ext cx="21186650" cy="1197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4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defPPr>
              <a:defRPr lang="ru-RU"/>
            </a:defPPr>
            <a:lvl1pPr marL="0" algn="r" defTabSz="1828595" rtl="0" eaLnBrk="1" latinLnBrk="0" hangingPunct="1">
              <a:defRPr sz="30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1C03D3-FA44-40EC-9A21-1FC4FEA3E22E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06" y="45899"/>
            <a:ext cx="21748884" cy="1359305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349606" y="12200400"/>
            <a:ext cx="1144800" cy="11448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61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</a:t>
            </a:r>
            <a:r>
              <a:rPr lang="en-US" dirty="0"/>
              <a:t>3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Кратко о себе</a:t>
            </a:r>
          </a:p>
        </p:txBody>
      </p:sp>
    </p:spTree>
    <p:extLst>
      <p:ext uri="{BB962C8B-B14F-4D97-AF65-F5344CB8AC3E}">
        <p14:creationId xmlns:p14="http://schemas.microsoft.com/office/powerpoint/2010/main" val="420844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831146" y="3073513"/>
            <a:ext cx="22720121" cy="910980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marL="0" indent="0">
              <a:spcAft>
                <a:spcPts val="4266"/>
              </a:spcAft>
              <a:buNone/>
            </a:pPr>
            <a:endParaRPr dirty="0"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74" y="9063490"/>
            <a:ext cx="2583498" cy="3310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9002" y="7943996"/>
            <a:ext cx="2668760" cy="270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7738" y="7332966"/>
            <a:ext cx="3301750" cy="189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81891" y="5618783"/>
            <a:ext cx="4611366" cy="1259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2356" y="4724344"/>
            <a:ext cx="1764152" cy="176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07624" y="3993320"/>
            <a:ext cx="3567880" cy="125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272518" y="5190043"/>
            <a:ext cx="2158859" cy="248903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295714" y="12212185"/>
            <a:ext cx="2915810" cy="1259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pPr algn="ctr"/>
            <a:r>
              <a:rPr lang="ru" sz="4000" dirty="0"/>
              <a:t>2003 </a:t>
            </a:r>
            <a:endParaRPr sz="4000" dirty="0"/>
          </a:p>
          <a:p>
            <a:pPr algn="ctr"/>
            <a:r>
              <a:rPr lang="ru" sz="4000" dirty="0"/>
              <a:t>медаль</a:t>
            </a:r>
            <a:endParaRPr sz="4000" dirty="0"/>
          </a:p>
        </p:txBody>
      </p:sp>
      <p:sp>
        <p:nvSpPr>
          <p:cNvPr id="214" name="Google Shape;214;p32"/>
          <p:cNvSpPr txBox="1"/>
          <p:nvPr/>
        </p:nvSpPr>
        <p:spPr>
          <a:xfrm>
            <a:off x="2733955" y="10586691"/>
            <a:ext cx="3301385" cy="1259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pPr algn="ctr"/>
            <a:r>
              <a:rPr lang="ru" sz="4000" dirty="0"/>
              <a:t>2009</a:t>
            </a:r>
            <a:endParaRPr sz="4000" dirty="0"/>
          </a:p>
          <a:p>
            <a:pPr algn="ctr"/>
            <a:r>
              <a:rPr lang="ru" sz="4000" dirty="0"/>
              <a:t>магистр</a:t>
            </a:r>
            <a:endParaRPr sz="4000" dirty="0"/>
          </a:p>
        </p:txBody>
      </p:sp>
      <p:sp>
        <p:nvSpPr>
          <p:cNvPr id="215" name="Google Shape;215;p32"/>
          <p:cNvSpPr txBox="1"/>
          <p:nvPr/>
        </p:nvSpPr>
        <p:spPr>
          <a:xfrm>
            <a:off x="5984944" y="9164383"/>
            <a:ext cx="3374180" cy="1259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pPr algn="ctr"/>
            <a:r>
              <a:rPr lang="ru" sz="4000" dirty="0"/>
              <a:t>2014</a:t>
            </a:r>
            <a:endParaRPr sz="4000" dirty="0"/>
          </a:p>
          <a:p>
            <a:pPr algn="ctr"/>
            <a:r>
              <a:rPr lang="ru" sz="4000" dirty="0"/>
              <a:t>к.ф.-м.н.</a:t>
            </a:r>
            <a:endParaRPr sz="4000" dirty="0"/>
          </a:p>
        </p:txBody>
      </p:sp>
      <p:sp>
        <p:nvSpPr>
          <p:cNvPr id="216" name="Google Shape;216;p32"/>
          <p:cNvSpPr txBox="1"/>
          <p:nvPr/>
        </p:nvSpPr>
        <p:spPr>
          <a:xfrm>
            <a:off x="9821774" y="6929329"/>
            <a:ext cx="3374180" cy="1259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pPr algn="ctr"/>
            <a:r>
              <a:rPr lang="ru" sz="4000" dirty="0"/>
              <a:t>2016</a:t>
            </a:r>
            <a:endParaRPr sz="4000" dirty="0"/>
          </a:p>
          <a:p>
            <a:pPr algn="ctr"/>
            <a:r>
              <a:rPr lang="ru-RU" sz="4000" dirty="0"/>
              <a:t>Выпуск </a:t>
            </a:r>
            <a:r>
              <a:rPr lang="ru" sz="4000" dirty="0"/>
              <a:t>ШАД</a:t>
            </a:r>
            <a:endParaRPr sz="4000" dirty="0"/>
          </a:p>
        </p:txBody>
      </p:sp>
      <p:sp>
        <p:nvSpPr>
          <p:cNvPr id="217" name="Google Shape;217;p32"/>
          <p:cNvSpPr txBox="1"/>
          <p:nvPr/>
        </p:nvSpPr>
        <p:spPr>
          <a:xfrm>
            <a:off x="13706041" y="6490495"/>
            <a:ext cx="3374180" cy="1259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pPr algn="ctr"/>
            <a:r>
              <a:rPr lang="ru" sz="4000" dirty="0"/>
              <a:t>2015-2018</a:t>
            </a:r>
            <a:endParaRPr sz="4000" dirty="0"/>
          </a:p>
          <a:p>
            <a:pPr algn="ctr"/>
            <a:r>
              <a:rPr lang="ru" sz="4000" dirty="0"/>
              <a:t>аналитик</a:t>
            </a:r>
            <a:endParaRPr sz="4000" dirty="0"/>
          </a:p>
        </p:txBody>
      </p:sp>
      <p:sp>
        <p:nvSpPr>
          <p:cNvPr id="218" name="Google Shape;218;p32"/>
          <p:cNvSpPr txBox="1"/>
          <p:nvPr/>
        </p:nvSpPr>
        <p:spPr>
          <a:xfrm>
            <a:off x="16946211" y="5507021"/>
            <a:ext cx="3156594" cy="1259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pPr algn="ctr"/>
            <a:r>
              <a:rPr lang="ru" sz="4000" dirty="0"/>
              <a:t>2016-2022</a:t>
            </a:r>
            <a:endParaRPr sz="4000" dirty="0"/>
          </a:p>
          <a:p>
            <a:pPr algn="ctr"/>
            <a:r>
              <a:rPr lang="ru" sz="4000" dirty="0"/>
              <a:t>куратор</a:t>
            </a:r>
            <a:endParaRPr sz="4000" dirty="0"/>
          </a:p>
        </p:txBody>
      </p:sp>
      <p:sp>
        <p:nvSpPr>
          <p:cNvPr id="219" name="Google Shape;219;p32"/>
          <p:cNvSpPr txBox="1"/>
          <p:nvPr/>
        </p:nvSpPr>
        <p:spPr>
          <a:xfrm>
            <a:off x="20519997" y="7521857"/>
            <a:ext cx="3720558" cy="1259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pPr algn="ctr"/>
            <a:r>
              <a:rPr lang="ru" sz="4000" dirty="0"/>
              <a:t>2019+</a:t>
            </a:r>
            <a:endParaRPr sz="4000" dirty="0"/>
          </a:p>
          <a:p>
            <a:pPr algn="ctr"/>
            <a:r>
              <a:rPr lang="ru" sz="4000" dirty="0"/>
              <a:t>доцент СПбГУ</a:t>
            </a:r>
            <a:endParaRPr sz="4000" dirty="0"/>
          </a:p>
        </p:txBody>
      </p:sp>
      <p:pic>
        <p:nvPicPr>
          <p:cNvPr id="2" name="Google Shape;210;p32">
            <a:extLst>
              <a:ext uri="{FF2B5EF4-FFF2-40B4-BE49-F238E27FC236}">
                <a16:creationId xmlns:a16="http://schemas.microsoft.com/office/drawing/2014/main" id="{838AF74B-E9C1-D5F8-C132-839829410764}"/>
              </a:ext>
            </a:extLst>
          </p:cNvPr>
          <p:cNvPicPr preferRelativeResize="0"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70300" y="713307"/>
            <a:ext cx="1764152" cy="17641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17;p32">
            <a:extLst>
              <a:ext uri="{FF2B5EF4-FFF2-40B4-BE49-F238E27FC236}">
                <a16:creationId xmlns:a16="http://schemas.microsoft.com/office/drawing/2014/main" id="{FF0743B5-DC56-0DAF-7A23-BFABD5EAF4AE}"/>
              </a:ext>
            </a:extLst>
          </p:cNvPr>
          <p:cNvSpPr txBox="1"/>
          <p:nvPr/>
        </p:nvSpPr>
        <p:spPr>
          <a:xfrm>
            <a:off x="20116800" y="2479458"/>
            <a:ext cx="4591456" cy="1259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pPr algn="ctr"/>
            <a:r>
              <a:rPr lang="ru-RU" sz="4000" dirty="0"/>
              <a:t>2022+</a:t>
            </a:r>
            <a:endParaRPr sz="4000" dirty="0"/>
          </a:p>
          <a:p>
            <a:pPr algn="ctr"/>
            <a:r>
              <a:rPr lang="ru-RU" sz="4000" dirty="0"/>
              <a:t>руководитель </a:t>
            </a:r>
          </a:p>
          <a:p>
            <a:pPr algn="ctr"/>
            <a:r>
              <a:rPr lang="en-US" sz="4000" dirty="0"/>
              <a:t>ML</a:t>
            </a:r>
            <a:r>
              <a:rPr lang="ru-RU" sz="4000" dirty="0"/>
              <a:t> программ</a:t>
            </a:r>
            <a:r>
              <a:rPr lang="en-US" sz="4000" dirty="0"/>
              <a:t> </a:t>
            </a:r>
            <a:endParaRPr sz="4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F3A117-A2D7-3DBA-6D36-DB2458AB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Тренды в образовании</a:t>
            </a:r>
          </a:p>
        </p:txBody>
      </p:sp>
    </p:spTree>
    <p:extLst>
      <p:ext uri="{BB962C8B-B14F-4D97-AF65-F5344CB8AC3E}">
        <p14:creationId xmlns:p14="http://schemas.microsoft.com/office/powerpoint/2010/main" val="1581607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831146" y="3073513"/>
            <a:ext cx="22720121" cy="910980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marL="0" indent="0">
              <a:spcAft>
                <a:spcPts val="4266"/>
              </a:spcAft>
              <a:buNone/>
            </a:pP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664" y="448"/>
            <a:ext cx="18275074" cy="1371511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053668" y="577542"/>
            <a:ext cx="18274810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algn="ctr"/>
            <a:r>
              <a:rPr lang="ru" dirty="0"/>
              <a:t>Главная повседневная активность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831146" y="3073513"/>
            <a:ext cx="22720121" cy="910980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marL="0" indent="0">
              <a:spcAft>
                <a:spcPts val="4266"/>
              </a:spcAft>
              <a:buNone/>
            </a:pP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47"/>
            <a:ext cx="24382413" cy="13715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831146" y="3073513"/>
            <a:ext cx="22720121" cy="910980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marL="0" indent="0">
              <a:spcAft>
                <a:spcPts val="4266"/>
              </a:spcAft>
              <a:buNone/>
            </a:pPr>
            <a:endParaRPr dirty="0"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6002409" y="528068"/>
            <a:ext cx="12377594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r>
              <a:rPr lang="ru" dirty="0">
                <a:highlight>
                  <a:srgbClr val="FFFFFF"/>
                </a:highlight>
              </a:rPr>
              <a:t> Обучение через проекты </a:t>
            </a:r>
            <a:r>
              <a:rPr lang="ru" dirty="0">
                <a:solidFill>
                  <a:srgbClr val="FFFFFF"/>
                </a:solidFill>
                <a:highlight>
                  <a:srgbClr val="FFFFFF"/>
                </a:highlight>
              </a:rPr>
              <a:t>.</a:t>
            </a:r>
            <a:r>
              <a:rPr lang="ru" dirty="0">
                <a:highlight>
                  <a:srgbClr val="FFFFFF"/>
                </a:highlight>
              </a:rPr>
              <a:t> </a:t>
            </a:r>
            <a:r>
              <a:rPr lang="ru" dirty="0"/>
              <a:t> </a:t>
            </a:r>
            <a:r>
              <a:rPr lang="ru" dirty="0">
                <a:highlight>
                  <a:srgbClr val="FFFFFF"/>
                </a:highlight>
              </a:rPr>
              <a:t>   </a:t>
            </a:r>
            <a:endParaRPr dirty="0">
              <a:highlight>
                <a:srgbClr val="FFFFFF"/>
              </a:highligh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31146" y="3025640"/>
            <a:ext cx="11435005" cy="3870849"/>
            <a:chOff x="311700" y="687795"/>
            <a:chExt cx="4288406" cy="1451663"/>
          </a:xfrm>
        </p:grpSpPr>
        <p:pic>
          <p:nvPicPr>
            <p:cNvPr id="8" name="Picture 6" descr="https://sun9-38.userapi.com/c855028/v855028077/127e10/8LN15m5ZUxw.jpg">
              <a:extLst>
                <a:ext uri="{FF2B5EF4-FFF2-40B4-BE49-F238E27FC236}">
                  <a16:creationId xmlns:a16="http://schemas.microsoft.com/office/drawing/2014/main" id="{CCD44414-420C-CB43-85E5-B51398AA8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700" y="687795"/>
              <a:ext cx="2128166" cy="1451663"/>
            </a:xfrm>
            <a:prstGeom prst="flowChartAlternateProcess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8748DE83-4E01-474D-AD67-AD224250BD6F}"/>
                </a:ext>
              </a:extLst>
            </p:cNvPr>
            <p:cNvSpPr/>
            <p:nvPr/>
          </p:nvSpPr>
          <p:spPr>
            <a:xfrm>
              <a:off x="2365556" y="763010"/>
              <a:ext cx="2160240" cy="7733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ru-RU" sz="3200" dirty="0"/>
                <a:t>Ускорение оптимизации формы гидротурбины метамоделью</a:t>
              </a:r>
            </a:p>
            <a:p>
              <a:pPr algn="r"/>
              <a:r>
                <a:rPr lang="ru-RU" sz="3200" dirty="0"/>
                <a:t>машинного обучения</a:t>
              </a:r>
            </a:p>
          </p:txBody>
        </p:sp>
        <p:cxnSp>
          <p:nvCxnSpPr>
            <p:cNvPr id="11" name="Прямая со стрелкой 4">
              <a:extLst>
                <a:ext uri="{FF2B5EF4-FFF2-40B4-BE49-F238E27FC236}">
                  <a16:creationId xmlns:a16="http://schemas.microsoft.com/office/drawing/2014/main" id="{612ECBC3-CA67-5A49-9365-DA0511D77734}"/>
                </a:ext>
              </a:extLst>
            </p:cNvPr>
            <p:cNvCxnSpPr/>
            <p:nvPr/>
          </p:nvCxnSpPr>
          <p:spPr>
            <a:xfrm flipH="1">
              <a:off x="2439866" y="1632344"/>
              <a:ext cx="208823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Кольцо 13">
              <a:extLst>
                <a:ext uri="{FF2B5EF4-FFF2-40B4-BE49-F238E27FC236}">
                  <a16:creationId xmlns:a16="http://schemas.microsoft.com/office/drawing/2014/main" id="{F95CE990-95EB-F14E-B5B1-9BEC25DD3D7C}"/>
                </a:ext>
              </a:extLst>
            </p:cNvPr>
            <p:cNvSpPr/>
            <p:nvPr/>
          </p:nvSpPr>
          <p:spPr>
            <a:xfrm>
              <a:off x="4528098" y="1599356"/>
              <a:ext cx="72008" cy="72008"/>
            </a:xfrm>
            <a:prstGeom prst="donut">
              <a:avLst/>
            </a:prstGeom>
            <a:solidFill>
              <a:srgbClr val="A4242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599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12223" y="7511736"/>
            <a:ext cx="14835741" cy="4475170"/>
            <a:chOff x="304603" y="2370191"/>
            <a:chExt cx="5563765" cy="1678298"/>
          </a:xfrm>
        </p:grpSpPr>
        <p:pic>
          <p:nvPicPr>
            <p:cNvPr id="7" name="Picture 4" descr="https://habrastorage.org/webt/t8/8z/ia/t88zia1h4pnzzeapnoqxbrvodn0.jpeg">
              <a:extLst>
                <a:ext uri="{FF2B5EF4-FFF2-40B4-BE49-F238E27FC236}">
                  <a16:creationId xmlns:a16="http://schemas.microsoft.com/office/drawing/2014/main" id="{960E2BA6-AC0D-0A45-8BE6-E5A2E17E02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03" y="2436284"/>
              <a:ext cx="4299213" cy="1612205"/>
            </a:xfrm>
            <a:prstGeom prst="flowChartAlternateProcess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00F7821D-1D2E-B14D-997B-AB2B3C89B263}"/>
                </a:ext>
              </a:extLst>
            </p:cNvPr>
            <p:cNvSpPr/>
            <p:nvPr/>
          </p:nvSpPr>
          <p:spPr>
            <a:xfrm>
              <a:off x="4463856" y="2370191"/>
              <a:ext cx="1404512" cy="4039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3200" dirty="0"/>
                <a:t>Метод оценки </a:t>
              </a:r>
            </a:p>
            <a:p>
              <a:pPr algn="ctr"/>
              <a:r>
                <a:rPr lang="ru-RU" sz="3200" dirty="0"/>
                <a:t>зерна по фото</a:t>
              </a:r>
            </a:p>
          </p:txBody>
        </p:sp>
        <p:cxnSp>
          <p:nvCxnSpPr>
            <p:cNvPr id="12" name="Прямая со стрелкой 25">
              <a:extLst>
                <a:ext uri="{FF2B5EF4-FFF2-40B4-BE49-F238E27FC236}">
                  <a16:creationId xmlns:a16="http://schemas.microsoft.com/office/drawing/2014/main" id="{6ABAD65F-2AF7-E044-B48C-5C727EB00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5824" y="2895077"/>
              <a:ext cx="9781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Кольцо 34">
              <a:extLst>
                <a:ext uri="{FF2B5EF4-FFF2-40B4-BE49-F238E27FC236}">
                  <a16:creationId xmlns:a16="http://schemas.microsoft.com/office/drawing/2014/main" id="{A22432D3-FC2F-A04B-95D0-96EAE37D7FDF}"/>
                </a:ext>
              </a:extLst>
            </p:cNvPr>
            <p:cNvSpPr/>
            <p:nvPr/>
          </p:nvSpPr>
          <p:spPr>
            <a:xfrm>
              <a:off x="5637140" y="2859073"/>
              <a:ext cx="72008" cy="72008"/>
            </a:xfrm>
            <a:prstGeom prst="donut">
              <a:avLst/>
            </a:prstGeom>
            <a:solidFill>
              <a:srgbClr val="A4242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599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3742430" y="2799667"/>
            <a:ext cx="9827760" cy="9022021"/>
            <a:chOff x="5153747" y="603050"/>
            <a:chExt cx="3685650" cy="3383478"/>
          </a:xfrm>
        </p:grpSpPr>
        <p:pic>
          <p:nvPicPr>
            <p:cNvPr id="5" name="Рисунок 6">
              <a:extLst>
                <a:ext uri="{FF2B5EF4-FFF2-40B4-BE49-F238E27FC236}">
                  <a16:creationId xmlns:a16="http://schemas.microsoft.com/office/drawing/2014/main" id="{D8C47D92-74E5-E147-B158-2ED28B7B9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09" t="10787" r="10109"/>
            <a:stretch/>
          </p:blipFill>
          <p:spPr>
            <a:xfrm>
              <a:off x="6579652" y="603050"/>
              <a:ext cx="2259745" cy="3383478"/>
            </a:xfrm>
            <a:prstGeom prst="flowChartAlternateProcess">
              <a:avLst/>
            </a:prstGeom>
          </p:spPr>
        </p:pic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83DA90BD-FF85-7E4E-8414-682F88DE396B}"/>
                </a:ext>
              </a:extLst>
            </p:cNvPr>
            <p:cNvSpPr/>
            <p:nvPr/>
          </p:nvSpPr>
          <p:spPr>
            <a:xfrm>
              <a:off x="5153747" y="1121698"/>
              <a:ext cx="1685659" cy="4039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3200" dirty="0"/>
                <a:t>Распознавание</a:t>
              </a:r>
              <a:endParaRPr lang="en-US" sz="3200" dirty="0"/>
            </a:p>
            <a:p>
              <a:r>
                <a:rPr lang="ru-RU" sz="3200" dirty="0"/>
                <a:t>картин</a:t>
              </a:r>
              <a:r>
                <a:rPr lang="en-US" sz="3200" dirty="0"/>
                <a:t> </a:t>
              </a:r>
              <a:r>
                <a:rPr lang="ru-RU" sz="3200" dirty="0"/>
                <a:t>в музее</a:t>
              </a:r>
            </a:p>
          </p:txBody>
        </p:sp>
        <p:cxnSp>
          <p:nvCxnSpPr>
            <p:cNvPr id="13" name="Прямая со стрелкой 28">
              <a:extLst>
                <a:ext uri="{FF2B5EF4-FFF2-40B4-BE49-F238E27FC236}">
                  <a16:creationId xmlns:a16="http://schemas.microsoft.com/office/drawing/2014/main" id="{1945EA9F-39B7-5343-BF0A-0CAF9F4731BB}"/>
                </a:ext>
              </a:extLst>
            </p:cNvPr>
            <p:cNvCxnSpPr>
              <a:cxnSpLocks/>
            </p:cNvCxnSpPr>
            <p:nvPr/>
          </p:nvCxnSpPr>
          <p:spPr>
            <a:xfrm>
              <a:off x="5270395" y="1648362"/>
              <a:ext cx="130925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Кольцо 37">
              <a:extLst>
                <a:ext uri="{FF2B5EF4-FFF2-40B4-BE49-F238E27FC236}">
                  <a16:creationId xmlns:a16="http://schemas.microsoft.com/office/drawing/2014/main" id="{0F0D0C01-A58E-C546-AA42-7D13C80E2B95}"/>
                </a:ext>
              </a:extLst>
            </p:cNvPr>
            <p:cNvSpPr/>
            <p:nvPr/>
          </p:nvSpPr>
          <p:spPr>
            <a:xfrm>
              <a:off x="5198387" y="1615633"/>
              <a:ext cx="72008" cy="72008"/>
            </a:xfrm>
            <a:prstGeom prst="donut">
              <a:avLst/>
            </a:prstGeom>
            <a:solidFill>
              <a:srgbClr val="A4242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599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F335D-983A-8949-99D5-DBDAEED4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87B646-4107-E944-8421-DDBF6EBE0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A04C724-3EC8-1845-9A72-67374D059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2262537"/>
            <a:ext cx="21224775" cy="1588114"/>
          </a:xfrm>
        </p:spPr>
        <p:txBody>
          <a:bodyPr/>
          <a:lstStyle/>
          <a:p>
            <a:pPr lvl="0"/>
            <a:r>
              <a:rPr lang="ru-RU" sz="4400" dirty="0"/>
              <a:t>(англ. </a:t>
            </a:r>
            <a:r>
              <a:rPr lang="ru-RU" sz="4400" dirty="0" err="1"/>
              <a:t>machine</a:t>
            </a:r>
            <a:r>
              <a:rPr lang="ru-RU" sz="4400" dirty="0"/>
              <a:t> </a:t>
            </a:r>
            <a:r>
              <a:rPr lang="ru-RU" sz="4400" dirty="0" err="1"/>
              <a:t>learning</a:t>
            </a:r>
            <a:r>
              <a:rPr lang="ru-RU" sz="4400" dirty="0"/>
              <a:t>, ML) — класс методов искусственного интеллекта</a:t>
            </a:r>
          </a:p>
          <a:p>
            <a:pPr lvl="0"/>
            <a:endParaRPr lang="ru-RU" sz="4400" dirty="0"/>
          </a:p>
          <a:p>
            <a:pPr lvl="0"/>
            <a:endParaRPr lang="ru-RU" sz="4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1B352-7BE1-EE46-9CE4-77E502E191AA}"/>
              </a:ext>
            </a:extLst>
          </p:cNvPr>
          <p:cNvSpPr txBox="1"/>
          <p:nvPr/>
        </p:nvSpPr>
        <p:spPr>
          <a:xfrm>
            <a:off x="14044803" y="9709715"/>
            <a:ext cx="8404035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+mj-lt"/>
              </a:rPr>
              <a:t>Важно: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если нужно вернуться на предыдущий способ выделения, нужно нажать на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Меньший отступ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B3CB617-59D0-E64C-8064-5BC5243095A9}"/>
              </a:ext>
            </a:extLst>
          </p:cNvPr>
          <p:cNvSpPr/>
          <p:nvPr/>
        </p:nvSpPr>
        <p:spPr>
          <a:xfrm>
            <a:off x="14044803" y="5062521"/>
            <a:ext cx="7110525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1" name="Заголовок 5">
            <a:extLst>
              <a:ext uri="{FF2B5EF4-FFF2-40B4-BE49-F238E27FC236}">
                <a16:creationId xmlns:a16="http://schemas.microsoft.com/office/drawing/2014/main" id="{E6BFD3C6-7DB3-FF40-8093-DA422260ACA5}"/>
              </a:ext>
            </a:extLst>
          </p:cNvPr>
          <p:cNvSpPr txBox="1">
            <a:spLocks/>
          </p:cNvSpPr>
          <p:nvPr/>
        </p:nvSpPr>
        <p:spPr>
          <a:xfrm>
            <a:off x="14044803" y="2721391"/>
            <a:ext cx="8663605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Как выделить ключевую мысль </a:t>
            </a:r>
            <a:br>
              <a:rPr lang="ru-RU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и сделать списки</a:t>
            </a:r>
          </a:p>
        </p:txBody>
      </p:sp>
      <p:pic>
        <p:nvPicPr>
          <p:cNvPr id="7" name="Picture 6" descr="A close up of a person's face&#10;&#10;Description automatically generated">
            <a:extLst>
              <a:ext uri="{FF2B5EF4-FFF2-40B4-BE49-F238E27FC236}">
                <a16:creationId xmlns:a16="http://schemas.microsoft.com/office/drawing/2014/main" id="{8A84BB4D-7A85-D350-55AB-F06E4D042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733" y="8462867"/>
            <a:ext cx="5229225" cy="5229225"/>
          </a:xfrm>
          <a:prstGeom prst="flowChartAlternateProcess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B5F4A6-6DF5-E4ED-08D4-002877C1600C}"/>
              </a:ext>
            </a:extLst>
          </p:cNvPr>
          <p:cNvSpPr txBox="1"/>
          <p:nvPr/>
        </p:nvSpPr>
        <p:spPr>
          <a:xfrm>
            <a:off x="1587600" y="4703564"/>
            <a:ext cx="21224775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Искусственный интеллект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6" marR="0" lvl="1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(ИИ; англ. </a:t>
            </a:r>
            <a:r>
              <a:rPr kumimoji="0" lang="ru-RU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artificial</a:t>
            </a: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ru-RU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intelligence</a:t>
            </a: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AI) — наука и технология создания интеллектуальных машин, особенно интеллектуальных компьютерных программ</a:t>
            </a:r>
          </a:p>
        </p:txBody>
      </p:sp>
    </p:spTree>
    <p:extLst>
      <p:ext uri="{BB962C8B-B14F-4D97-AF65-F5344CB8AC3E}">
        <p14:creationId xmlns:p14="http://schemas.microsoft.com/office/powerpoint/2010/main" val="126662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831146" y="895273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" sz="9599" dirty="0"/>
              <a:t>Компоненты образования</a:t>
            </a:r>
            <a:endParaRPr sz="9599" dirty="0"/>
          </a:p>
          <a:p>
            <a:endParaRPr dirty="0"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31146" y="3581612"/>
            <a:ext cx="13586315" cy="457706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" sz="6400" b="0" dirty="0"/>
              <a:t>Качественные курсы и проекты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" sz="6400" b="0" dirty="0"/>
              <a:t>Мотивирующая среда — увлеченные преподаватели и сильные студенты вокруг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461" y="3581612"/>
            <a:ext cx="9133805" cy="8825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C3E0ED-58A7-E3E8-1FC8-4F3355E1518F}"/>
              </a:ext>
            </a:extLst>
          </p:cNvPr>
          <p:cNvSpPr txBox="1"/>
          <p:nvPr/>
        </p:nvSpPr>
        <p:spPr>
          <a:xfrm>
            <a:off x="1055452" y="8599251"/>
            <a:ext cx="12188756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Место и комфортные условия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Эмоциональность и интерактивность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05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Школа анализа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2084865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00" y="465455"/>
            <a:ext cx="21232812" cy="1454697"/>
          </a:xfrm>
        </p:spPr>
        <p:txBody>
          <a:bodyPr/>
          <a:lstStyle/>
          <a:p>
            <a:r>
              <a:rPr lang="ru-RU" dirty="0"/>
              <a:t>Конкурс в ШАД 2022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6050320"/>
              </p:ext>
            </p:extLst>
          </p:nvPr>
        </p:nvGraphicFramePr>
        <p:xfrm>
          <a:off x="4246781" y="2487317"/>
          <a:ext cx="15914450" cy="101810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856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4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3874">
                  <a:extLst>
                    <a:ext uri="{9D8B030D-6E8A-4147-A177-3AD203B41FA5}">
                      <a16:colId xmlns:a16="http://schemas.microsoft.com/office/drawing/2014/main" val="4137041435"/>
                    </a:ext>
                  </a:extLst>
                </a:gridCol>
              </a:tblGrid>
              <a:tr h="1973057">
                <a:tc>
                  <a:txBody>
                    <a:bodyPr/>
                    <a:lstStyle/>
                    <a:p>
                      <a:r>
                        <a:rPr lang="ru-RU" sz="48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География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Анкеты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Поступили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1015">
                <a:tc>
                  <a:txBody>
                    <a:bodyPr/>
                    <a:lstStyle/>
                    <a:p>
                      <a:pPr algn="l"/>
                      <a:r>
                        <a:rPr lang="ru-RU" sz="4800" b="0" i="0" dirty="0">
                          <a:solidFill>
                            <a:schemeClr val="tx1"/>
                          </a:solidFill>
                          <a:latin typeface="+mn-lt"/>
                        </a:rPr>
                        <a:t>Москва</a:t>
                      </a:r>
                      <a:endParaRPr lang="ru-RU" sz="48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1993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124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3889">
                <a:tc>
                  <a:txBody>
                    <a:bodyPr/>
                    <a:lstStyle/>
                    <a:p>
                      <a:pPr algn="l"/>
                      <a:r>
                        <a:rPr lang="ru-RU" sz="4800" b="0" i="0" dirty="0">
                          <a:solidFill>
                            <a:schemeClr val="tx1"/>
                          </a:solidFill>
                          <a:latin typeface="+mn-lt"/>
                        </a:rPr>
                        <a:t>Регионы</a:t>
                      </a:r>
                      <a:endParaRPr lang="ru-RU" sz="48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latin typeface="+mn-lt"/>
                        </a:rPr>
                        <a:t>886</a:t>
                      </a:r>
                      <a:endParaRPr lang="ru-RU" sz="48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118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8786">
                <a:tc>
                  <a:txBody>
                    <a:bodyPr/>
                    <a:lstStyle/>
                    <a:p>
                      <a:pPr algn="l"/>
                      <a:r>
                        <a:rPr lang="ru-RU" sz="48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Заочное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869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677298"/>
                  </a:ext>
                </a:extLst>
              </a:tr>
              <a:tr h="1904310">
                <a:tc>
                  <a:txBody>
                    <a:bodyPr/>
                    <a:lstStyle/>
                    <a:p>
                      <a:pPr algn="l"/>
                      <a:r>
                        <a:rPr lang="ru-RU" sz="48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800" b="1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lt"/>
                          <a:cs typeface="Arial" panose="020B0604020202020204" pitchFamily="34" charset="0"/>
                        </a:rPr>
                        <a:t>3748</a:t>
                      </a:r>
                      <a:endParaRPr lang="ru-RU" sz="48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800" b="1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lt"/>
                          <a:cs typeface="Arial" panose="020B0604020202020204" pitchFamily="34" charset="0"/>
                        </a:rPr>
                        <a:t>254</a:t>
                      </a:r>
                      <a:endParaRPr lang="ru-RU" sz="48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145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2412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749" cy="13716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6C24A-9F3F-3D2E-1145-E70B40B55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110" y="1812729"/>
            <a:ext cx="18346452" cy="1009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96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DB203-9626-A44C-BFDC-B4B14C95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 в ШАД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475F0B1-DE12-E843-AAF6-4FF110C8F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https://ml-handbook.ru/</a:t>
            </a:r>
            <a:r>
              <a:rPr lang="ru-RU" sz="2400" dirty="0"/>
              <a:t> 					</a:t>
            </a:r>
            <a:r>
              <a:rPr lang="en-US" sz="2400" dirty="0">
                <a:hlinkClick r:id="rId3"/>
              </a:rPr>
              <a:t>https://github.com/orgs/yandexdataschool/</a:t>
            </a:r>
            <a:r>
              <a:rPr lang="ru-RU" sz="2400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097660-D9AE-6345-8ED0-ED577AAD1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34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C0FFF6D-4857-5542-82CB-223C23C61F65}"/>
              </a:ext>
            </a:extLst>
          </p:cNvPr>
          <p:cNvCxnSpPr>
            <a:cxnSpLocks/>
          </p:cNvCxnSpPr>
          <p:nvPr/>
        </p:nvCxnSpPr>
        <p:spPr>
          <a:xfrm>
            <a:off x="10957543" y="4342422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C6B94A0D-AB36-1E43-B21C-7A8D46040F7A}"/>
              </a:ext>
            </a:extLst>
          </p:cNvPr>
          <p:cNvSpPr/>
          <p:nvPr/>
        </p:nvSpPr>
        <p:spPr>
          <a:xfrm>
            <a:off x="8406802" y="6179094"/>
            <a:ext cx="512808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Байесовские методы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AF3F9A1-6365-8F42-8994-2A66F3C17D1C}"/>
              </a:ext>
            </a:extLst>
          </p:cNvPr>
          <p:cNvCxnSpPr>
            <a:cxnSpLocks/>
          </p:cNvCxnSpPr>
          <p:nvPr/>
        </p:nvCxnSpPr>
        <p:spPr>
          <a:xfrm>
            <a:off x="15190496" y="4342422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C90EFAE-83BC-EF47-BC98-4733C14EC6F8}"/>
              </a:ext>
            </a:extLst>
          </p:cNvPr>
          <p:cNvCxnSpPr>
            <a:cxnSpLocks/>
          </p:cNvCxnSpPr>
          <p:nvPr/>
        </p:nvCxnSpPr>
        <p:spPr>
          <a:xfrm>
            <a:off x="6614057" y="4321157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6EB0131-B611-7A43-B257-41D8587B42F8}"/>
              </a:ext>
            </a:extLst>
          </p:cNvPr>
          <p:cNvSpPr/>
          <p:nvPr/>
        </p:nvSpPr>
        <p:spPr>
          <a:xfrm>
            <a:off x="6206987" y="2519908"/>
            <a:ext cx="9523413" cy="1460500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en-US" sz="4800" dirty="0">
                <a:ln w="0"/>
                <a:solidFill>
                  <a:schemeClr val="tx1"/>
                </a:solidFill>
              </a:rPr>
              <a:t>ML — </a:t>
            </a:r>
            <a:r>
              <a:rPr lang="ru-RU" sz="4800" dirty="0">
                <a:ln w="0"/>
                <a:solidFill>
                  <a:schemeClr val="tx1"/>
                </a:solidFill>
              </a:rPr>
              <a:t>годовой курс в 1 и 2 семестре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30F0D5B-67DE-4843-B710-E3421BE5D764}"/>
              </a:ext>
            </a:extLst>
          </p:cNvPr>
          <p:cNvCxnSpPr>
            <a:cxnSpLocks/>
          </p:cNvCxnSpPr>
          <p:nvPr/>
        </p:nvCxnSpPr>
        <p:spPr>
          <a:xfrm>
            <a:off x="10957543" y="7997440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50B9C28-0F92-1547-80EA-4C93945C5C56}"/>
              </a:ext>
            </a:extLst>
          </p:cNvPr>
          <p:cNvSpPr/>
          <p:nvPr/>
        </p:nvSpPr>
        <p:spPr>
          <a:xfrm>
            <a:off x="1770431" y="6179094"/>
            <a:ext cx="587311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en-US" sz="4800" dirty="0">
                <a:ln w="0"/>
                <a:solidFill>
                  <a:schemeClr val="tx1"/>
                </a:solidFill>
                <a:hlinkClick r:id="rId4"/>
              </a:rPr>
              <a:t>Natural Language Processing</a:t>
            </a:r>
            <a:endParaRPr lang="ru-RU" sz="48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32D2EF36-9A5A-CC4F-AEC7-08C8E7714A7A}"/>
              </a:ext>
            </a:extLst>
          </p:cNvPr>
          <p:cNvSpPr/>
          <p:nvPr/>
        </p:nvSpPr>
        <p:spPr>
          <a:xfrm>
            <a:off x="14253914" y="6179094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Компьютерное зрение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EC97FB0-8231-8646-9618-2C5C632A671B}"/>
              </a:ext>
            </a:extLst>
          </p:cNvPr>
          <p:cNvSpPr/>
          <p:nvPr/>
        </p:nvSpPr>
        <p:spPr>
          <a:xfrm>
            <a:off x="8002991" y="9840718"/>
            <a:ext cx="5862637" cy="145488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 err="1">
                <a:ln w="0"/>
                <a:solidFill>
                  <a:schemeClr val="tx1"/>
                </a:solidFill>
              </a:rPr>
              <a:t>Нейробайесовские</a:t>
            </a:r>
            <a:r>
              <a:rPr lang="ru-RU" sz="4800" dirty="0">
                <a:ln w="0"/>
                <a:solidFill>
                  <a:schemeClr val="tx1"/>
                </a:solidFill>
              </a:rPr>
              <a:t> методы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3830A77-DC22-AE4F-B96C-D85996B61E0E}"/>
              </a:ext>
            </a:extLst>
          </p:cNvPr>
          <p:cNvCxnSpPr>
            <a:cxnSpLocks/>
          </p:cNvCxnSpPr>
          <p:nvPr/>
        </p:nvCxnSpPr>
        <p:spPr>
          <a:xfrm>
            <a:off x="16824372" y="8016149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Скругленный прямоугольник 18">
            <a:extLst>
              <a:ext uri="{FF2B5EF4-FFF2-40B4-BE49-F238E27FC236}">
                <a16:creationId xmlns:a16="http://schemas.microsoft.com/office/drawing/2014/main" id="{CD7803B5-2055-2CA4-C9AB-297A453C19AF}"/>
              </a:ext>
            </a:extLst>
          </p:cNvPr>
          <p:cNvSpPr/>
          <p:nvPr/>
        </p:nvSpPr>
        <p:spPr>
          <a:xfrm>
            <a:off x="14270124" y="9852908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Генеративные модели</a:t>
            </a:r>
          </a:p>
        </p:txBody>
      </p:sp>
      <p:sp>
        <p:nvSpPr>
          <p:cNvPr id="6" name="Скругленный прямоугольник 18">
            <a:extLst>
              <a:ext uri="{FF2B5EF4-FFF2-40B4-BE49-F238E27FC236}">
                <a16:creationId xmlns:a16="http://schemas.microsoft.com/office/drawing/2014/main" id="{A3FFAA6F-A575-12AA-8DC9-E9A03F01ACA8}"/>
              </a:ext>
            </a:extLst>
          </p:cNvPr>
          <p:cNvSpPr/>
          <p:nvPr/>
        </p:nvSpPr>
        <p:spPr>
          <a:xfrm>
            <a:off x="20107026" y="6195308"/>
            <a:ext cx="2662957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" name="Скругленный прямоугольник 18">
            <a:extLst>
              <a:ext uri="{FF2B5EF4-FFF2-40B4-BE49-F238E27FC236}">
                <a16:creationId xmlns:a16="http://schemas.microsoft.com/office/drawing/2014/main" id="{311C5C32-CCA6-535A-B914-46ECB701E4B8}"/>
              </a:ext>
            </a:extLst>
          </p:cNvPr>
          <p:cNvSpPr/>
          <p:nvPr/>
        </p:nvSpPr>
        <p:spPr>
          <a:xfrm>
            <a:off x="20107025" y="9852908"/>
            <a:ext cx="2662957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8" name="Прямая со стрелкой 21">
            <a:extLst>
              <a:ext uri="{FF2B5EF4-FFF2-40B4-BE49-F238E27FC236}">
                <a16:creationId xmlns:a16="http://schemas.microsoft.com/office/drawing/2014/main" id="{64955959-4431-7255-B7B3-5E5296417094}"/>
              </a:ext>
            </a:extLst>
          </p:cNvPr>
          <p:cNvCxnSpPr>
            <a:cxnSpLocks/>
          </p:cNvCxnSpPr>
          <p:nvPr/>
        </p:nvCxnSpPr>
        <p:spPr>
          <a:xfrm>
            <a:off x="21437637" y="7997439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842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831146" y="4478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" sz="9599" dirty="0"/>
              <a:t>Детали организации ШАД</a:t>
            </a:r>
            <a:endParaRPr sz="9599" dirty="0"/>
          </a:p>
          <a:p>
            <a:endParaRPr dirty="0"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31146" y="2900679"/>
            <a:ext cx="18721450" cy="152710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" sz="6400" b="0" dirty="0"/>
              <a:t>Все занятия записываются и выкладываются</a:t>
            </a:r>
          </a:p>
        </p:txBody>
      </p:sp>
      <p:sp>
        <p:nvSpPr>
          <p:cNvPr id="3" name="Google Shape;144;p25">
            <a:extLst>
              <a:ext uri="{FF2B5EF4-FFF2-40B4-BE49-F238E27FC236}">
                <a16:creationId xmlns:a16="http://schemas.microsoft.com/office/drawing/2014/main" id="{B8E998EA-057E-F9CA-A2C7-B2C11A298724}"/>
              </a:ext>
            </a:extLst>
          </p:cNvPr>
          <p:cNvSpPr txBox="1">
            <a:spLocks/>
          </p:cNvSpPr>
          <p:nvPr/>
        </p:nvSpPr>
        <p:spPr>
          <a:xfrm>
            <a:off x="827905" y="4395499"/>
            <a:ext cx="22985405" cy="152710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>
            <a:lvl1pPr marL="1219124" lvl="0" indent="-91434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800"/>
              <a:buFontTx/>
              <a:buChar char="●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38248" lvl="1" indent="-846614" algn="l" defTabSz="1907905" rtl="0" eaLnBrk="1" latinLnBrk="0" hangingPunct="1">
              <a:lnSpc>
                <a:spcPct val="100000"/>
              </a:lnSpc>
              <a:spcBef>
                <a:spcPts val="4266"/>
              </a:spcBef>
              <a:spcAft>
                <a:spcPts val="0"/>
              </a:spcAft>
              <a:buClr>
                <a:schemeClr val="bg2"/>
              </a:buClr>
              <a:buSzPts val="1400"/>
              <a:buFont typeface="Arial Unicode MS" panose="020B0604020202020204" pitchFamily="34" charset="-128"/>
              <a:buChar char="○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371" lvl="2" indent="-846614" algn="l" defTabSz="1828619" rtl="0" eaLnBrk="1" latinLnBrk="0" hangingPunct="1">
              <a:lnSpc>
                <a:spcPct val="100000"/>
              </a:lnSpc>
              <a:spcBef>
                <a:spcPts val="4266"/>
              </a:spcBef>
              <a:spcAft>
                <a:spcPts val="0"/>
              </a:spcAft>
              <a:buClrTx/>
              <a:buSzPts val="1400"/>
              <a:buFont typeface="YS Text Light" pitchFamily="2" charset="-52"/>
              <a:buChar char="■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76495" lvl="3" indent="-846614" algn="l" defTabSz="1828619" rtl="0" eaLnBrk="1" latinLnBrk="0" hangingPunct="1">
              <a:lnSpc>
                <a:spcPct val="100000"/>
              </a:lnSpc>
              <a:spcBef>
                <a:spcPts val="4266"/>
              </a:spcBef>
              <a:spcAft>
                <a:spcPts val="0"/>
              </a:spcAft>
              <a:buClrTx/>
              <a:buSzPts val="1400"/>
              <a:buFont typeface="+mj-lt"/>
              <a:buChar char="●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95619" lvl="4" indent="-846614" algn="l" defTabSz="1828619" rtl="0" eaLnBrk="1" latinLnBrk="0" hangingPunct="1">
              <a:lnSpc>
                <a:spcPct val="100000"/>
              </a:lnSpc>
              <a:spcBef>
                <a:spcPts val="4266"/>
              </a:spcBef>
              <a:spcAft>
                <a:spcPts val="0"/>
              </a:spcAft>
              <a:buClr>
                <a:schemeClr val="tx2"/>
              </a:buClr>
              <a:buSzPts val="1400"/>
              <a:buFontTx/>
              <a:buChar char="○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314743" lvl="5" indent="-846614" algn="l" defTabSz="1828619" rtl="0" eaLnBrk="1" latinLnBrk="0" hangingPunct="1">
              <a:lnSpc>
                <a:spcPct val="90000"/>
              </a:lnSpc>
              <a:spcBef>
                <a:spcPts val="4266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533867" lvl="6" indent="-846614" algn="l" defTabSz="1828619" rtl="0" eaLnBrk="1" latinLnBrk="0" hangingPunct="1">
              <a:lnSpc>
                <a:spcPct val="90000"/>
              </a:lnSpc>
              <a:spcBef>
                <a:spcPts val="4266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752990" lvl="7" indent="-846614" algn="l" defTabSz="1828619" rtl="0" eaLnBrk="1" latinLnBrk="0" hangingPunct="1">
              <a:lnSpc>
                <a:spcPct val="90000"/>
              </a:lnSpc>
              <a:spcBef>
                <a:spcPts val="4266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114" lvl="8" indent="-846614" algn="l" defTabSz="1828619" rtl="0" eaLnBrk="1" latinLnBrk="0" hangingPunct="1">
              <a:lnSpc>
                <a:spcPct val="90000"/>
              </a:lnSpc>
              <a:spcBef>
                <a:spcPts val="4266"/>
              </a:spcBef>
              <a:spcAft>
                <a:spcPts val="4266"/>
              </a:spcAft>
              <a:buSzPts val="1400"/>
              <a:buFont typeface="Arial" panose="020B0604020202020204" pitchFamily="34" charset="0"/>
              <a:buChar char="■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 lvl="1" indent="-719964"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" sz="6400" b="0" dirty="0"/>
              <a:t>По каждому курсу чатик в Телеграме с преподавателями</a:t>
            </a:r>
          </a:p>
        </p:txBody>
      </p:sp>
      <p:sp>
        <p:nvSpPr>
          <p:cNvPr id="4" name="Google Shape;144;p25">
            <a:extLst>
              <a:ext uri="{FF2B5EF4-FFF2-40B4-BE49-F238E27FC236}">
                <a16:creationId xmlns:a16="http://schemas.microsoft.com/office/drawing/2014/main" id="{6D2ECB26-7DBD-F65E-7CB7-9772A7549290}"/>
              </a:ext>
            </a:extLst>
          </p:cNvPr>
          <p:cNvSpPr txBox="1">
            <a:spLocks/>
          </p:cNvSpPr>
          <p:nvPr/>
        </p:nvSpPr>
        <p:spPr>
          <a:xfrm>
            <a:off x="827906" y="5776827"/>
            <a:ext cx="19794732" cy="152710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>
            <a:lvl1pPr marL="1219124" lvl="0" indent="-91434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800"/>
              <a:buFontTx/>
              <a:buChar char="●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38248" lvl="1" indent="-846614" algn="l" defTabSz="1907905" rtl="0" eaLnBrk="1" latinLnBrk="0" hangingPunct="1">
              <a:lnSpc>
                <a:spcPct val="100000"/>
              </a:lnSpc>
              <a:spcBef>
                <a:spcPts val="4266"/>
              </a:spcBef>
              <a:spcAft>
                <a:spcPts val="0"/>
              </a:spcAft>
              <a:buClr>
                <a:schemeClr val="bg2"/>
              </a:buClr>
              <a:buSzPts val="1400"/>
              <a:buFont typeface="Arial Unicode MS" panose="020B0604020202020204" pitchFamily="34" charset="-128"/>
              <a:buChar char="○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371" lvl="2" indent="-846614" algn="l" defTabSz="1828619" rtl="0" eaLnBrk="1" latinLnBrk="0" hangingPunct="1">
              <a:lnSpc>
                <a:spcPct val="100000"/>
              </a:lnSpc>
              <a:spcBef>
                <a:spcPts val="4266"/>
              </a:spcBef>
              <a:spcAft>
                <a:spcPts val="0"/>
              </a:spcAft>
              <a:buClrTx/>
              <a:buSzPts val="1400"/>
              <a:buFont typeface="YS Text Light" pitchFamily="2" charset="-52"/>
              <a:buChar char="■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76495" lvl="3" indent="-846614" algn="l" defTabSz="1828619" rtl="0" eaLnBrk="1" latinLnBrk="0" hangingPunct="1">
              <a:lnSpc>
                <a:spcPct val="100000"/>
              </a:lnSpc>
              <a:spcBef>
                <a:spcPts val="4266"/>
              </a:spcBef>
              <a:spcAft>
                <a:spcPts val="0"/>
              </a:spcAft>
              <a:buClrTx/>
              <a:buSzPts val="1400"/>
              <a:buFont typeface="+mj-lt"/>
              <a:buChar char="●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95619" lvl="4" indent="-846614" algn="l" defTabSz="1828619" rtl="0" eaLnBrk="1" latinLnBrk="0" hangingPunct="1">
              <a:lnSpc>
                <a:spcPct val="100000"/>
              </a:lnSpc>
              <a:spcBef>
                <a:spcPts val="4266"/>
              </a:spcBef>
              <a:spcAft>
                <a:spcPts val="0"/>
              </a:spcAft>
              <a:buClr>
                <a:schemeClr val="tx2"/>
              </a:buClr>
              <a:buSzPts val="1400"/>
              <a:buFontTx/>
              <a:buChar char="○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314743" lvl="5" indent="-846614" algn="l" defTabSz="1828619" rtl="0" eaLnBrk="1" latinLnBrk="0" hangingPunct="1">
              <a:lnSpc>
                <a:spcPct val="90000"/>
              </a:lnSpc>
              <a:spcBef>
                <a:spcPts val="4266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533867" lvl="6" indent="-846614" algn="l" defTabSz="1828619" rtl="0" eaLnBrk="1" latinLnBrk="0" hangingPunct="1">
              <a:lnSpc>
                <a:spcPct val="90000"/>
              </a:lnSpc>
              <a:spcBef>
                <a:spcPts val="4266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752990" lvl="7" indent="-846614" algn="l" defTabSz="1828619" rtl="0" eaLnBrk="1" latinLnBrk="0" hangingPunct="1">
              <a:lnSpc>
                <a:spcPct val="90000"/>
              </a:lnSpc>
              <a:spcBef>
                <a:spcPts val="4266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114" lvl="8" indent="-846614" algn="l" defTabSz="1828619" rtl="0" eaLnBrk="1" latinLnBrk="0" hangingPunct="1">
              <a:lnSpc>
                <a:spcPct val="90000"/>
              </a:lnSpc>
              <a:spcBef>
                <a:spcPts val="4266"/>
              </a:spcBef>
              <a:spcAft>
                <a:spcPts val="4266"/>
              </a:spcAft>
              <a:buSzPts val="1400"/>
              <a:buFont typeface="Arial" panose="020B0604020202020204" pitchFamily="34" charset="0"/>
              <a:buChar char="■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 lvl="1" indent="-719964"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" sz="6400" b="0" dirty="0"/>
              <a:t>В основном жесткие дедлайны и нет экзаменов</a:t>
            </a:r>
          </a:p>
        </p:txBody>
      </p:sp>
      <p:sp>
        <p:nvSpPr>
          <p:cNvPr id="5" name="Google Shape;144;p25">
            <a:extLst>
              <a:ext uri="{FF2B5EF4-FFF2-40B4-BE49-F238E27FC236}">
                <a16:creationId xmlns:a16="http://schemas.microsoft.com/office/drawing/2014/main" id="{6D78CFA9-A995-1911-203E-345200D39C55}"/>
              </a:ext>
            </a:extLst>
          </p:cNvPr>
          <p:cNvSpPr txBox="1">
            <a:spLocks/>
          </p:cNvSpPr>
          <p:nvPr/>
        </p:nvSpPr>
        <p:spPr>
          <a:xfrm>
            <a:off x="824665" y="7271647"/>
            <a:ext cx="22720121" cy="152710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>
            <a:lvl1pPr marL="1219124" lvl="0" indent="-91434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800"/>
              <a:buFontTx/>
              <a:buChar char="●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38248" lvl="1" indent="-846614" algn="l" defTabSz="1907905" rtl="0" eaLnBrk="1" latinLnBrk="0" hangingPunct="1">
              <a:lnSpc>
                <a:spcPct val="100000"/>
              </a:lnSpc>
              <a:spcBef>
                <a:spcPts val="4266"/>
              </a:spcBef>
              <a:spcAft>
                <a:spcPts val="0"/>
              </a:spcAft>
              <a:buClr>
                <a:schemeClr val="bg2"/>
              </a:buClr>
              <a:buSzPts val="1400"/>
              <a:buFont typeface="Arial Unicode MS" panose="020B0604020202020204" pitchFamily="34" charset="-128"/>
              <a:buChar char="○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371" lvl="2" indent="-846614" algn="l" defTabSz="1828619" rtl="0" eaLnBrk="1" latinLnBrk="0" hangingPunct="1">
              <a:lnSpc>
                <a:spcPct val="100000"/>
              </a:lnSpc>
              <a:spcBef>
                <a:spcPts val="4266"/>
              </a:spcBef>
              <a:spcAft>
                <a:spcPts val="0"/>
              </a:spcAft>
              <a:buClrTx/>
              <a:buSzPts val="1400"/>
              <a:buFont typeface="YS Text Light" pitchFamily="2" charset="-52"/>
              <a:buChar char="■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76495" lvl="3" indent="-846614" algn="l" defTabSz="1828619" rtl="0" eaLnBrk="1" latinLnBrk="0" hangingPunct="1">
              <a:lnSpc>
                <a:spcPct val="100000"/>
              </a:lnSpc>
              <a:spcBef>
                <a:spcPts val="4266"/>
              </a:spcBef>
              <a:spcAft>
                <a:spcPts val="0"/>
              </a:spcAft>
              <a:buClrTx/>
              <a:buSzPts val="1400"/>
              <a:buFont typeface="+mj-lt"/>
              <a:buChar char="●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95619" lvl="4" indent="-846614" algn="l" defTabSz="1828619" rtl="0" eaLnBrk="1" latinLnBrk="0" hangingPunct="1">
              <a:lnSpc>
                <a:spcPct val="100000"/>
              </a:lnSpc>
              <a:spcBef>
                <a:spcPts val="4266"/>
              </a:spcBef>
              <a:spcAft>
                <a:spcPts val="0"/>
              </a:spcAft>
              <a:buClr>
                <a:schemeClr val="tx2"/>
              </a:buClr>
              <a:buSzPts val="1400"/>
              <a:buFontTx/>
              <a:buChar char="○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314743" lvl="5" indent="-846614" algn="l" defTabSz="1828619" rtl="0" eaLnBrk="1" latinLnBrk="0" hangingPunct="1">
              <a:lnSpc>
                <a:spcPct val="90000"/>
              </a:lnSpc>
              <a:spcBef>
                <a:spcPts val="4266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533867" lvl="6" indent="-846614" algn="l" defTabSz="1828619" rtl="0" eaLnBrk="1" latinLnBrk="0" hangingPunct="1">
              <a:lnSpc>
                <a:spcPct val="90000"/>
              </a:lnSpc>
              <a:spcBef>
                <a:spcPts val="4266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752990" lvl="7" indent="-846614" algn="l" defTabSz="1828619" rtl="0" eaLnBrk="1" latinLnBrk="0" hangingPunct="1">
              <a:lnSpc>
                <a:spcPct val="90000"/>
              </a:lnSpc>
              <a:spcBef>
                <a:spcPts val="4266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114" lvl="8" indent="-846614" algn="l" defTabSz="1828619" rtl="0" eaLnBrk="1" latinLnBrk="0" hangingPunct="1">
              <a:lnSpc>
                <a:spcPct val="90000"/>
              </a:lnSpc>
              <a:spcBef>
                <a:spcPts val="4266"/>
              </a:spcBef>
              <a:spcAft>
                <a:spcPts val="4266"/>
              </a:spcAft>
              <a:buSzPts val="1400"/>
              <a:buFont typeface="Arial" panose="020B0604020202020204" pitchFamily="34" charset="0"/>
              <a:buChar char="■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 lvl="1" indent="-719964"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" sz="6400" b="0" dirty="0"/>
              <a:t>Проектный курс во второй год обучения с реальными задачами</a:t>
            </a:r>
          </a:p>
        </p:txBody>
      </p:sp>
      <p:sp>
        <p:nvSpPr>
          <p:cNvPr id="7" name="Google Shape;144;p25">
            <a:extLst>
              <a:ext uri="{FF2B5EF4-FFF2-40B4-BE49-F238E27FC236}">
                <a16:creationId xmlns:a16="http://schemas.microsoft.com/office/drawing/2014/main" id="{0514AD2F-CF1B-159D-F029-FB39EC6CB034}"/>
              </a:ext>
            </a:extLst>
          </p:cNvPr>
          <p:cNvSpPr txBox="1">
            <a:spLocks/>
          </p:cNvSpPr>
          <p:nvPr/>
        </p:nvSpPr>
        <p:spPr>
          <a:xfrm>
            <a:off x="824666" y="9392265"/>
            <a:ext cx="21976968" cy="152710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>
            <a:lvl1pPr marL="1219124" lvl="0" indent="-91434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ts val="1800"/>
              <a:buFontTx/>
              <a:buChar char="●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438248" lvl="1" indent="-846614" algn="l" defTabSz="1907905" rtl="0" eaLnBrk="1" latinLnBrk="0" hangingPunct="1">
              <a:lnSpc>
                <a:spcPct val="100000"/>
              </a:lnSpc>
              <a:spcBef>
                <a:spcPts val="4266"/>
              </a:spcBef>
              <a:spcAft>
                <a:spcPts val="0"/>
              </a:spcAft>
              <a:buClr>
                <a:schemeClr val="bg2"/>
              </a:buClr>
              <a:buSzPts val="1400"/>
              <a:buFont typeface="Arial Unicode MS" panose="020B0604020202020204" pitchFamily="34" charset="-128"/>
              <a:buChar char="○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371" lvl="2" indent="-846614" algn="l" defTabSz="1828619" rtl="0" eaLnBrk="1" latinLnBrk="0" hangingPunct="1">
              <a:lnSpc>
                <a:spcPct val="100000"/>
              </a:lnSpc>
              <a:spcBef>
                <a:spcPts val="4266"/>
              </a:spcBef>
              <a:spcAft>
                <a:spcPts val="0"/>
              </a:spcAft>
              <a:buClrTx/>
              <a:buSzPts val="1400"/>
              <a:buFont typeface="YS Text Light" pitchFamily="2" charset="-52"/>
              <a:buChar char="■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76495" lvl="3" indent="-846614" algn="l" defTabSz="1828619" rtl="0" eaLnBrk="1" latinLnBrk="0" hangingPunct="1">
              <a:lnSpc>
                <a:spcPct val="100000"/>
              </a:lnSpc>
              <a:spcBef>
                <a:spcPts val="4266"/>
              </a:spcBef>
              <a:spcAft>
                <a:spcPts val="0"/>
              </a:spcAft>
              <a:buClrTx/>
              <a:buSzPts val="1400"/>
              <a:buFont typeface="+mj-lt"/>
              <a:buChar char="●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95619" lvl="4" indent="-846614" algn="l" defTabSz="1828619" rtl="0" eaLnBrk="1" latinLnBrk="0" hangingPunct="1">
              <a:lnSpc>
                <a:spcPct val="100000"/>
              </a:lnSpc>
              <a:spcBef>
                <a:spcPts val="4266"/>
              </a:spcBef>
              <a:spcAft>
                <a:spcPts val="0"/>
              </a:spcAft>
              <a:buClr>
                <a:schemeClr val="tx2"/>
              </a:buClr>
              <a:buSzPts val="1400"/>
              <a:buFontTx/>
              <a:buChar char="○"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314743" lvl="5" indent="-846614" algn="l" defTabSz="1828619" rtl="0" eaLnBrk="1" latinLnBrk="0" hangingPunct="1">
              <a:lnSpc>
                <a:spcPct val="90000"/>
              </a:lnSpc>
              <a:spcBef>
                <a:spcPts val="4266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533867" lvl="6" indent="-846614" algn="l" defTabSz="1828619" rtl="0" eaLnBrk="1" latinLnBrk="0" hangingPunct="1">
              <a:lnSpc>
                <a:spcPct val="90000"/>
              </a:lnSpc>
              <a:spcBef>
                <a:spcPts val="4266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752990" lvl="7" indent="-846614" algn="l" defTabSz="1828619" rtl="0" eaLnBrk="1" latinLnBrk="0" hangingPunct="1">
              <a:lnSpc>
                <a:spcPct val="90000"/>
              </a:lnSpc>
              <a:spcBef>
                <a:spcPts val="4266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72114" lvl="8" indent="-846614" algn="l" defTabSz="1828619" rtl="0" eaLnBrk="1" latinLnBrk="0" hangingPunct="1">
              <a:lnSpc>
                <a:spcPct val="90000"/>
              </a:lnSpc>
              <a:spcBef>
                <a:spcPts val="4266"/>
              </a:spcBef>
              <a:spcAft>
                <a:spcPts val="4266"/>
              </a:spcAft>
              <a:buSzPts val="1400"/>
              <a:buFont typeface="Arial" panose="020B0604020202020204" pitchFamily="34" charset="0"/>
              <a:buChar char="■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000" lvl="1" indent="-719964"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b="0" dirty="0"/>
              <a:t>Неформальные тусовки: пикник, </a:t>
            </a:r>
            <a:r>
              <a:rPr lang="ru-RU" sz="6400" b="0" dirty="0" err="1"/>
              <a:t>гитарники</a:t>
            </a:r>
            <a:r>
              <a:rPr lang="ru-RU" sz="6400" b="0" dirty="0"/>
              <a:t>, </a:t>
            </a:r>
            <a:r>
              <a:rPr lang="ru-RU" sz="6400" b="0" dirty="0" err="1"/>
              <a:t>настолки</a:t>
            </a:r>
            <a:r>
              <a:rPr lang="ru-RU" sz="6400" b="0" dirty="0"/>
              <a:t>, выпускной</a:t>
            </a:r>
            <a:r>
              <a:rPr lang="en-US" sz="6400" b="0" dirty="0"/>
              <a:t>!</a:t>
            </a:r>
            <a:endParaRPr lang="ru" sz="6400" b="0" dirty="0"/>
          </a:p>
        </p:txBody>
      </p:sp>
    </p:spTree>
    <p:extLst>
      <p:ext uri="{BB962C8B-B14F-4D97-AF65-F5344CB8AC3E}">
        <p14:creationId xmlns:p14="http://schemas.microsoft.com/office/powerpoint/2010/main" val="404239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build="p"/>
      <p:bldP spid="3" grpId="0"/>
      <p:bldP spid="4" grpId="0"/>
      <p:bldP spid="5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7" y="0"/>
            <a:ext cx="24376317" cy="137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sky, outdoor, ground, person&#10;&#10;Description automatically generated">
            <a:extLst>
              <a:ext uri="{FF2B5EF4-FFF2-40B4-BE49-F238E27FC236}">
                <a16:creationId xmlns:a16="http://schemas.microsoft.com/office/drawing/2014/main" id="{6A90DA15-7616-CA2E-42E5-2D767035D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3" b="26455"/>
          <a:stretch/>
        </p:blipFill>
        <p:spPr>
          <a:xfrm>
            <a:off x="20" y="2564"/>
            <a:ext cx="24382392" cy="137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63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550E1C-0E84-F135-24D1-87505CEFD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99" y="3123166"/>
            <a:ext cx="6797643" cy="1454697"/>
          </a:xfrm>
        </p:spPr>
        <p:txBody>
          <a:bodyPr/>
          <a:lstStyle/>
          <a:p>
            <a:r>
              <a:rPr lang="ru-RU" dirty="0"/>
              <a:t>Выпускников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2BDBD0C-B298-BE24-7C47-994814569B56}"/>
              </a:ext>
            </a:extLst>
          </p:cNvPr>
          <p:cNvSpPr txBox="1">
            <a:spLocks/>
          </p:cNvSpPr>
          <p:nvPr/>
        </p:nvSpPr>
        <p:spPr>
          <a:xfrm>
            <a:off x="1587599" y="4171329"/>
            <a:ext cx="9762888" cy="310397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9900" b="0" dirty="0"/>
              <a:t>1250+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DB0251-193F-C7E9-A926-F6E73146EF6C}"/>
              </a:ext>
            </a:extLst>
          </p:cNvPr>
          <p:cNvGrpSpPr/>
          <p:nvPr/>
        </p:nvGrpSpPr>
        <p:grpSpPr>
          <a:xfrm>
            <a:off x="13314234" y="3123165"/>
            <a:ext cx="9762888" cy="4165391"/>
            <a:chOff x="11718899" y="3123165"/>
            <a:chExt cx="9762888" cy="4165391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C8C44D3C-1FF8-9288-E0BA-C5E8153EA5E9}"/>
                </a:ext>
              </a:extLst>
            </p:cNvPr>
            <p:cNvSpPr txBox="1">
              <a:spLocks/>
            </p:cNvSpPr>
            <p:nvPr/>
          </p:nvSpPr>
          <p:spPr>
            <a:xfrm>
              <a:off x="11757628" y="3123165"/>
              <a:ext cx="7775514" cy="1454697"/>
            </a:xfrm>
            <a:prstGeom prst="rect">
              <a:avLst/>
            </a:prstGeom>
          </p:spPr>
          <p:txBody>
            <a:bodyPr vert="horz" lIns="0" tIns="198000" rIns="0" bIns="0" rtlCol="0" anchor="t">
              <a:noAutofit/>
            </a:bodyPr>
            <a:lstStyle>
              <a:lvl1pPr marL="0" algn="l" defTabSz="1828619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72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dirty="0"/>
                <a:t>Работает</a:t>
              </a:r>
              <a:r>
                <a:rPr lang="en-US" dirty="0"/>
                <a:t>(</a:t>
              </a:r>
              <a:r>
                <a:rPr lang="ru-RU" dirty="0"/>
                <a:t>л</a:t>
              </a:r>
              <a:r>
                <a:rPr lang="en-US" dirty="0"/>
                <a:t>)</a:t>
              </a:r>
              <a:r>
                <a:rPr lang="ru-RU" dirty="0"/>
                <a:t> в </a:t>
              </a:r>
              <a:r>
                <a:rPr lang="ru-RU" dirty="0">
                  <a:solidFill>
                    <a:schemeClr val="tx2"/>
                  </a:solidFill>
                </a:rPr>
                <a:t>Я</a:t>
              </a:r>
            </a:p>
          </p:txBody>
        </p:sp>
        <p:sp>
          <p:nvSpPr>
            <p:cNvPr id="10" name="Заголовок 1">
              <a:extLst>
                <a:ext uri="{FF2B5EF4-FFF2-40B4-BE49-F238E27FC236}">
                  <a16:creationId xmlns:a16="http://schemas.microsoft.com/office/drawing/2014/main" id="{4C045A92-E77A-BD13-6A9F-87FDADEA7B2D}"/>
                </a:ext>
              </a:extLst>
            </p:cNvPr>
            <p:cNvSpPr txBox="1">
              <a:spLocks/>
            </p:cNvSpPr>
            <p:nvPr/>
          </p:nvSpPr>
          <p:spPr>
            <a:xfrm>
              <a:off x="11718899" y="4184583"/>
              <a:ext cx="9762888" cy="3103973"/>
            </a:xfrm>
            <a:prstGeom prst="rect">
              <a:avLst/>
            </a:prstGeom>
          </p:spPr>
          <p:txBody>
            <a:bodyPr vert="horz" lIns="0" tIns="198000" rIns="0" bIns="0" rtlCol="0" anchor="t">
              <a:noAutofit/>
            </a:bodyPr>
            <a:lstStyle>
              <a:lvl1pPr marL="0" algn="l" defTabSz="1828619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72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9900" b="0" dirty="0"/>
                <a:t>80</a:t>
              </a:r>
              <a:r>
                <a:rPr lang="ru-RU" sz="19900" b="0" dirty="0"/>
                <a:t>0+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3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EA9AC1-9E11-A120-6FC9-AAB0AFA8E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9301"/>
            <a:ext cx="24403422" cy="12256851"/>
          </a:xfrm>
        </p:spPr>
      </p:pic>
    </p:spTree>
    <p:extLst>
      <p:ext uri="{BB962C8B-B14F-4D97-AF65-F5344CB8AC3E}">
        <p14:creationId xmlns:p14="http://schemas.microsoft.com/office/powerpoint/2010/main" val="2481027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7">
            <a:extLst>
              <a:ext uri="{FF2B5EF4-FFF2-40B4-BE49-F238E27FC236}">
                <a16:creationId xmlns:a16="http://schemas.microsoft.com/office/drawing/2014/main" id="{FD17353C-F61E-FB41-9E50-E11E54865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Александр </a:t>
            </a:r>
            <a:r>
              <a:rPr lang="ru-RU" dirty="0" err="1"/>
              <a:t>Авдюшенко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3587674-1236-0C44-82EA-36D7FF958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2000" y="8553438"/>
            <a:ext cx="10459991" cy="1125550"/>
          </a:xfrm>
        </p:spPr>
        <p:txBody>
          <a:bodyPr/>
          <a:lstStyle/>
          <a:p>
            <a:r>
              <a:rPr lang="ru-RU" dirty="0"/>
              <a:t>Руководитель </a:t>
            </a:r>
            <a:r>
              <a:rPr lang="en-US" dirty="0"/>
              <a:t>ML-</a:t>
            </a:r>
            <a:r>
              <a:rPr lang="ru-RU" dirty="0"/>
              <a:t>программ в ШАД и университетах</a:t>
            </a: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044B330-FC28-6E47-9F91-212A8EACE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299" y="3477893"/>
            <a:ext cx="21167117" cy="3656332"/>
          </a:xfrm>
        </p:spPr>
        <p:txBody>
          <a:bodyPr/>
          <a:lstStyle/>
          <a:p>
            <a:r>
              <a:rPr lang="ru-RU" sz="6000" b="0" dirty="0"/>
              <a:t>Спасибо!</a:t>
            </a:r>
            <a:br>
              <a:rPr lang="en-US" sz="6000" b="0" dirty="0"/>
            </a:br>
            <a:r>
              <a:rPr lang="en-US" sz="4000" b="0" dirty="0">
                <a:hlinkClick r:id="rId2"/>
              </a:rPr>
              <a:t>https://ml-handbook.ru/</a:t>
            </a:r>
            <a:br>
              <a:rPr lang="en-US" sz="4000" b="0" dirty="0"/>
            </a:br>
            <a:r>
              <a:rPr lang="en-US" sz="4000" b="0" dirty="0">
                <a:hlinkClick r:id="rId3"/>
              </a:rPr>
              <a:t>https://github.com/orgs/yandexdataschool/</a:t>
            </a:r>
            <a:br>
              <a:rPr lang="en-US" sz="4000" b="0" dirty="0"/>
            </a:br>
            <a:r>
              <a:rPr lang="en-US" sz="4000" b="0" dirty="0">
                <a:hlinkClick r:id="rId4"/>
              </a:rPr>
              <a:t>https://yandexdataschool.ru/</a:t>
            </a:r>
            <a:endParaRPr lang="ru-RU" sz="6000" b="0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A6EF9CF5-248D-2846-8761-CAEA098F6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6191" y="9940526"/>
            <a:ext cx="7685088" cy="737030"/>
          </a:xfrm>
        </p:spPr>
        <p:txBody>
          <a:bodyPr/>
          <a:lstStyle/>
          <a:p>
            <a:r>
              <a:rPr lang="en-US" sz="3200" dirty="0"/>
              <a:t>avalur@yandex-team.ru</a:t>
            </a:r>
            <a:endParaRPr lang="ru-RU" sz="3200" dirty="0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A11F8D5-E743-F941-9038-5D67EB79D4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16191" y="11345553"/>
            <a:ext cx="7685089" cy="720187"/>
          </a:xfrm>
        </p:spPr>
        <p:txBody>
          <a:bodyPr/>
          <a:lstStyle/>
          <a:p>
            <a:r>
              <a:rPr lang="en-US" sz="3200" dirty="0"/>
              <a:t>@ovalur</a:t>
            </a:r>
            <a:endParaRPr lang="ru-RU" sz="320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6484A2C-EAAC-50FA-1D5E-AC0C98920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07064" y="887943"/>
            <a:ext cx="2943225" cy="2943225"/>
          </a:xfrm>
          <a:prstGeom prst="rect">
            <a:avLst/>
          </a:prstGeom>
        </p:spPr>
      </p:pic>
      <p:pic>
        <p:nvPicPr>
          <p:cNvPr id="3" name="Рисунок 20">
            <a:extLst>
              <a:ext uri="{FF2B5EF4-FFF2-40B4-BE49-F238E27FC236}">
                <a16:creationId xmlns:a16="http://schemas.microsoft.com/office/drawing/2014/main" id="{3EC8BB1D-B1CB-B8CB-A1CD-A2F5CED00F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85" y="11167843"/>
            <a:ext cx="1075609" cy="1075609"/>
          </a:xfrm>
          <a:prstGeom prst="rect">
            <a:avLst/>
          </a:prstGeom>
        </p:spPr>
      </p:pic>
      <p:pic>
        <p:nvPicPr>
          <p:cNvPr id="4" name="Рисунок 46">
            <a:extLst>
              <a:ext uri="{FF2B5EF4-FFF2-40B4-BE49-F238E27FC236}">
                <a16:creationId xmlns:a16="http://schemas.microsoft.com/office/drawing/2014/main" id="{3C567C13-70DD-679B-06B7-6EBE491E1B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338" y="9671938"/>
            <a:ext cx="1074191" cy="10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73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1F335D-983A-8949-99D5-DBDAEED4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5A04C724-3EC8-1845-9A72-67374D059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2262536"/>
            <a:ext cx="21224775" cy="8819301"/>
          </a:xfrm>
        </p:spPr>
        <p:txBody>
          <a:bodyPr/>
          <a:lstStyle/>
          <a:p>
            <a:pPr lvl="0"/>
            <a:r>
              <a:rPr lang="ru-RU" sz="4400" dirty="0"/>
              <a:t>В основе математика (численные методы, методы оптимизации, теория вероятностей</a:t>
            </a:r>
            <a:r>
              <a:rPr lang="en-US" sz="4400" dirty="0"/>
              <a:t> </a:t>
            </a:r>
            <a:r>
              <a:rPr lang="ru-RU" sz="4400" dirty="0"/>
              <a:t>и т.д.)</a:t>
            </a:r>
            <a:r>
              <a:rPr lang="en-US" sz="4400" dirty="0"/>
              <a:t>,</a:t>
            </a:r>
            <a:r>
              <a:rPr lang="ru-RU" sz="4400" dirty="0"/>
              <a:t> но совсем нет уравнений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21B352-7BE1-EE46-9CE4-77E502E191AA}"/>
              </a:ext>
            </a:extLst>
          </p:cNvPr>
          <p:cNvSpPr txBox="1"/>
          <p:nvPr/>
        </p:nvSpPr>
        <p:spPr>
          <a:xfrm>
            <a:off x="14044803" y="9709715"/>
            <a:ext cx="8404035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+mj-lt"/>
              </a:rPr>
              <a:t>Важно: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если нужно вернуться на предыдущий способ выделения, нужно нажать на клавишу </a:t>
            </a:r>
            <a:r>
              <a:rPr lang="ru-RU" sz="2400" b="1" dirty="0">
                <a:solidFill>
                  <a:schemeClr val="bg1"/>
                </a:solidFill>
                <a:latin typeface="+mj-lt"/>
              </a:rPr>
              <a:t>Меньший отступ 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B3CB617-59D0-E64C-8064-5BC5243095A9}"/>
              </a:ext>
            </a:extLst>
          </p:cNvPr>
          <p:cNvSpPr/>
          <p:nvPr/>
        </p:nvSpPr>
        <p:spPr>
          <a:xfrm>
            <a:off x="14044803" y="5062521"/>
            <a:ext cx="7110525" cy="4616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1" name="Заголовок 5">
            <a:extLst>
              <a:ext uri="{FF2B5EF4-FFF2-40B4-BE49-F238E27FC236}">
                <a16:creationId xmlns:a16="http://schemas.microsoft.com/office/drawing/2014/main" id="{E6BFD3C6-7DB3-FF40-8093-DA422260ACA5}"/>
              </a:ext>
            </a:extLst>
          </p:cNvPr>
          <p:cNvSpPr txBox="1">
            <a:spLocks/>
          </p:cNvSpPr>
          <p:nvPr/>
        </p:nvSpPr>
        <p:spPr>
          <a:xfrm>
            <a:off x="14044803" y="2721391"/>
            <a:ext cx="8663605" cy="11292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solidFill>
                  <a:schemeClr val="bg1"/>
                </a:solidFill>
              </a:rPr>
              <a:t>Как выделить ключевую мысль </a:t>
            </a:r>
            <a:br>
              <a:rPr lang="ru-RU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и сделать списки</a:t>
            </a:r>
          </a:p>
        </p:txBody>
      </p:sp>
      <p:grpSp>
        <p:nvGrpSpPr>
          <p:cNvPr id="3" name="Группа 5" descr=" 6">
            <a:extLst>
              <a:ext uri="{FF2B5EF4-FFF2-40B4-BE49-F238E27FC236}">
                <a16:creationId xmlns:a16="http://schemas.microsoft.com/office/drawing/2014/main" id="{D53154F2-195B-3605-306E-11FFCBFA2AD1}"/>
              </a:ext>
            </a:extLst>
          </p:cNvPr>
          <p:cNvGrpSpPr>
            <a:grpSpLocks/>
          </p:cNvGrpSpPr>
          <p:nvPr/>
        </p:nvGrpSpPr>
        <p:grpSpPr bwMode="auto">
          <a:xfrm>
            <a:off x="3234867" y="5713200"/>
            <a:ext cx="17935200" cy="4910909"/>
            <a:chOff x="516066" y="2263988"/>
            <a:chExt cx="8232398" cy="2015221"/>
          </a:xfrm>
        </p:grpSpPr>
        <p:grpSp>
          <p:nvGrpSpPr>
            <p:cNvPr id="6" name="Группа 12">
              <a:extLst>
                <a:ext uri="{FF2B5EF4-FFF2-40B4-BE49-F238E27FC236}">
                  <a16:creationId xmlns:a16="http://schemas.microsoft.com/office/drawing/2014/main" id="{CEDDFD53-3619-1E39-C8D3-A462C57AB2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066" y="2432343"/>
              <a:ext cx="3097070" cy="1129252"/>
              <a:chOff x="251520" y="2565069"/>
              <a:chExt cx="3097070" cy="1129252"/>
            </a:xfrm>
          </p:grpSpPr>
          <p:sp>
            <p:nvSpPr>
              <p:cNvPr id="13" name="Стрелка вправо 12">
                <a:extLst>
                  <a:ext uri="{FF2B5EF4-FFF2-40B4-BE49-F238E27FC236}">
                    <a16:creationId xmlns:a16="http://schemas.microsoft.com/office/drawing/2014/main" id="{E659F136-3995-D7F9-4493-FA93BD860576}"/>
                  </a:ext>
                </a:extLst>
              </p:cNvPr>
              <p:cNvSpPr/>
              <p:nvPr/>
            </p:nvSpPr>
            <p:spPr>
              <a:xfrm>
                <a:off x="251520" y="2565069"/>
                <a:ext cx="3097070" cy="1129252"/>
              </a:xfrm>
              <a:prstGeom prst="rightArrow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rgbClr val="FCCB40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CCB4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511175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ru-RU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Прямоугольник 14">
                <a:extLst>
                  <a:ext uri="{FF2B5EF4-FFF2-40B4-BE49-F238E27FC236}">
                    <a16:creationId xmlns:a16="http://schemas.microsoft.com/office/drawing/2014/main" id="{A7776094-E273-E449-5810-AD92A208D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448" y="2978462"/>
                <a:ext cx="2291804" cy="490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511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ru-RU" altLang="ru-RU" sz="4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Данные (</a:t>
                </a:r>
                <a:r>
                  <a:rPr kumimoji="1" lang="en-US" altLang="ru-RU" sz="4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X, Y</a:t>
                </a:r>
                <a:r>
                  <a:rPr kumimoji="1" lang="ru-RU" altLang="ru-RU" sz="4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)</a:t>
                </a:r>
                <a:endParaRPr kumimoji="1" lang="ru-RU" altLang="ru-RU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Стрелка вправо 7">
              <a:extLst>
                <a:ext uri="{FF2B5EF4-FFF2-40B4-BE49-F238E27FC236}">
                  <a16:creationId xmlns:a16="http://schemas.microsoft.com/office/drawing/2014/main" id="{C46E0617-9287-EC55-E201-043E79517F51}"/>
                </a:ext>
              </a:extLst>
            </p:cNvPr>
            <p:cNvSpPr/>
            <p:nvPr/>
          </p:nvSpPr>
          <p:spPr>
            <a:xfrm>
              <a:off x="5724414" y="2429167"/>
              <a:ext cx="1152472" cy="1129252"/>
            </a:xfrm>
            <a:prstGeom prst="rightArrow">
              <a:avLst/>
            </a:prstGeom>
            <a:gradFill rotWithShape="1">
              <a:gsLst>
                <a:gs pos="0">
                  <a:schemeClr val="tx2"/>
                </a:gs>
                <a:gs pos="100000">
                  <a:srgbClr val="FCCB40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CCB4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511175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ru-RU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" name="Группа 17">
              <a:extLst>
                <a:ext uri="{FF2B5EF4-FFF2-40B4-BE49-F238E27FC236}">
                  <a16:creationId xmlns:a16="http://schemas.microsoft.com/office/drawing/2014/main" id="{93E56F60-4C7D-5198-5282-4A117CC838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8808" y="2263988"/>
              <a:ext cx="2147788" cy="2015221"/>
              <a:chOff x="3221956" y="2423173"/>
              <a:chExt cx="2147788" cy="2015221"/>
            </a:xfrm>
          </p:grpSpPr>
          <p:pic>
            <p:nvPicPr>
              <p:cNvPr id="11" name="Рисунок 18">
                <a:extLst>
                  <a:ext uri="{FF2B5EF4-FFF2-40B4-BE49-F238E27FC236}">
                    <a16:creationId xmlns:a16="http://schemas.microsoft.com/office/drawing/2014/main" id="{428F279C-0DBE-EF39-589A-A343EA5A5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2120" y="2423173"/>
                <a:ext cx="1628740" cy="1628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Прямоугольник 19">
                <a:extLst>
                  <a:ext uri="{FF2B5EF4-FFF2-40B4-BE49-F238E27FC236}">
                    <a16:creationId xmlns:a16="http://schemas.microsoft.com/office/drawing/2014/main" id="{565E7A09-3039-8E05-8303-8CD5D9D330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21956" y="4097389"/>
                <a:ext cx="2147788" cy="341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511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ru-RU" sz="4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Data scientist</a:t>
                </a:r>
                <a:endParaRPr kumimoji="1" lang="ru-RU" altLang="ru-RU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Прямоугольник 21">
              <a:extLst>
                <a:ext uri="{FF2B5EF4-FFF2-40B4-BE49-F238E27FC236}">
                  <a16:creationId xmlns:a16="http://schemas.microsoft.com/office/drawing/2014/main" id="{CAA4F346-8173-62CD-0425-58B69B2BA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2723" y="2577934"/>
              <a:ext cx="1715741" cy="644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511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ru-RU" altLang="ru-RU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Алгоритм</a:t>
              </a:r>
            </a:p>
            <a:p>
              <a:pPr marL="0" marR="0" lvl="0" indent="0" defTabSz="511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ru-RU" altLang="ru-RU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   </a:t>
              </a:r>
              <a:r>
                <a:rPr kumimoji="1" lang="en-US" altLang="ru-RU" sz="4800" b="0" i="0" u="none" strike="noStrike" kern="0" cap="none" spc="0" normalizeH="0" baseline="0" noProof="0" dirty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a: X →Y</a:t>
              </a:r>
              <a:endParaRPr kumimoji="1" lang="ru-RU" altLang="ru-RU" sz="4800" b="0" i="0" u="none" strike="noStrike" kern="0" cap="none" spc="0" normalizeH="0" baseline="0" noProof="0" dirty="0">
                <a:ln>
                  <a:noFill/>
                </a:ln>
                <a:solidFill>
                  <a:srgbClr val="5A6C6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16E4561-DF2F-1ECF-218F-1709741C9C5D}"/>
              </a:ext>
            </a:extLst>
          </p:cNvPr>
          <p:cNvSpPr txBox="1">
            <a:spLocks/>
          </p:cNvSpPr>
          <p:nvPr/>
        </p:nvSpPr>
        <p:spPr>
          <a:xfrm>
            <a:off x="17609519" y="12712700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 marL="0" algn="r" defTabSz="182859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600"/>
              </a:spcAft>
            </a:pPr>
            <a:fld id="{741C03D3-FA44-40EC-9A21-1FC4FEA3E22E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2412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752263" y="-507340"/>
            <a:ext cx="3655038" cy="2753978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783165" y="844292"/>
            <a:ext cx="1290652" cy="129073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20085656" y="1310280"/>
            <a:ext cx="1374854" cy="137494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8712067" y="0"/>
            <a:ext cx="5670345" cy="296167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ED2DC6-54BC-E142-605A-AEADA6209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6674" y="12712700"/>
            <a:ext cx="8229064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400" dirty="0">
                <a:hlinkClick r:id="rId2"/>
              </a:rPr>
              <a:t>http://www.image-net.or</a:t>
            </a:r>
            <a:r>
              <a:rPr lang="en-US" sz="2400" dirty="0"/>
              <a:t>g </a:t>
            </a:r>
            <a:endParaRPr lang="ru-RU" sz="2400" dirty="0"/>
          </a:p>
          <a:p>
            <a:pPr algn="ctr" defTabSz="914400"/>
            <a:endParaRPr lang="en-US" sz="1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6FDB4-5969-A662-6A9B-1CA67686D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09519" y="12712700"/>
            <a:ext cx="5486043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41C03D3-FA44-40EC-9A21-1FC4FEA3E22E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951649" y="12231002"/>
            <a:ext cx="2988831" cy="148499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7" descr="Diagram&#10;&#10;Description automatically generated">
            <a:extLst>
              <a:ext uri="{FF2B5EF4-FFF2-40B4-BE49-F238E27FC236}">
                <a16:creationId xmlns:a16="http://schemas.microsoft.com/office/drawing/2014/main" id="{034C7217-8877-832F-BC69-B9107E9DD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6850" y="3123258"/>
            <a:ext cx="21808712" cy="746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07169" y="12906286"/>
            <a:ext cx="1629700" cy="809714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5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831146" y="3073513"/>
            <a:ext cx="22720121" cy="910980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marL="0" indent="0">
              <a:spcAft>
                <a:spcPts val="4266"/>
              </a:spcAft>
              <a:buNone/>
            </a:pP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47"/>
            <a:ext cx="24382413" cy="13715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831146" y="3073513"/>
            <a:ext cx="22720121" cy="910980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marL="0" indent="0">
              <a:spcAft>
                <a:spcPts val="4266"/>
              </a:spcAft>
              <a:buNone/>
            </a:pP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47"/>
            <a:ext cx="24382413" cy="13715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6"/>
            <a:ext cx="12191206" cy="77922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softEdge rad="31750"/>
          </a:effectLst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02501" y="449"/>
            <a:ext cx="11818958" cy="7792229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1835" y="5386764"/>
            <a:ext cx="12796100" cy="8280994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Ещё немного примеров хорошо решённых задач</a:t>
            </a:r>
          </a:p>
        </p:txBody>
      </p:sp>
    </p:spTree>
    <p:extLst>
      <p:ext uri="{BB962C8B-B14F-4D97-AF65-F5344CB8AC3E}">
        <p14:creationId xmlns:p14="http://schemas.microsoft.com/office/powerpoint/2010/main" val="292660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defPPr>
              <a:defRPr lang="ru-RU"/>
            </a:defPPr>
            <a:lvl1pPr marL="0" algn="l" defTabSz="1828595" rtl="0" eaLnBrk="1" latinLnBrk="0" hangingPunct="1">
              <a:lnSpc>
                <a:spcPts val="3400"/>
              </a:lnSpc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94" y="20422"/>
            <a:ext cx="20653447" cy="1370637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0968006" y="1360638"/>
            <a:ext cx="4185619" cy="969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err="1">
                <a:solidFill>
                  <a:srgbClr val="222222"/>
                </a:solidFill>
                <a:latin typeface="+mj-lt"/>
              </a:rPr>
              <a:t>Oom</a:t>
            </a:r>
            <a:endParaRPr lang="en-US" sz="4800" dirty="0">
              <a:solidFill>
                <a:srgbClr val="222222"/>
              </a:solidFill>
              <a:latin typeface="+mj-lt"/>
            </a:endParaRPr>
          </a:p>
          <a:p>
            <a:r>
              <a:rPr lang="en-US" sz="4800" dirty="0">
                <a:solidFill>
                  <a:srgbClr val="222222"/>
                </a:solidFill>
                <a:latin typeface="+mj-lt"/>
              </a:rPr>
              <a:t>Alden</a:t>
            </a:r>
          </a:p>
          <a:p>
            <a:r>
              <a:rPr lang="en-US" sz="4800" dirty="0">
                <a:solidFill>
                  <a:srgbClr val="222222"/>
                </a:solidFill>
                <a:latin typeface="+mj-lt"/>
              </a:rPr>
              <a:t>Eastman</a:t>
            </a:r>
          </a:p>
          <a:p>
            <a:r>
              <a:rPr lang="en-US" sz="4800" dirty="0">
                <a:solidFill>
                  <a:srgbClr val="222222"/>
                </a:solidFill>
                <a:latin typeface="+mj-lt"/>
              </a:rPr>
              <a:t>Alfred</a:t>
            </a:r>
          </a:p>
          <a:p>
            <a:r>
              <a:rPr lang="en-US" sz="4800" dirty="0">
                <a:solidFill>
                  <a:srgbClr val="222222"/>
                </a:solidFill>
                <a:latin typeface="+mj-lt"/>
              </a:rPr>
              <a:t>Arthur</a:t>
            </a:r>
          </a:p>
          <a:p>
            <a:r>
              <a:rPr lang="en-US" sz="4800" dirty="0">
                <a:solidFill>
                  <a:srgbClr val="222222"/>
                </a:solidFill>
                <a:latin typeface="+mj-lt"/>
              </a:rPr>
              <a:t>Luke</a:t>
            </a:r>
          </a:p>
          <a:p>
            <a:r>
              <a:rPr lang="en-US" sz="4800" dirty="0">
                <a:solidFill>
                  <a:srgbClr val="222222"/>
                </a:solidFill>
                <a:latin typeface="+mj-lt"/>
              </a:rPr>
              <a:t>Fletcher</a:t>
            </a:r>
          </a:p>
          <a:p>
            <a:r>
              <a:rPr lang="en-US" sz="4800" dirty="0">
                <a:solidFill>
                  <a:srgbClr val="222222"/>
                </a:solidFill>
                <a:latin typeface="+mj-lt"/>
              </a:rPr>
              <a:t>Matthew</a:t>
            </a:r>
          </a:p>
          <a:p>
            <a:r>
              <a:rPr lang="en-US" sz="4800" dirty="0">
                <a:solidFill>
                  <a:srgbClr val="222222"/>
                </a:solidFill>
                <a:latin typeface="+mj-lt"/>
              </a:rPr>
              <a:t>Theodore</a:t>
            </a:r>
          </a:p>
          <a:p>
            <a:r>
              <a:rPr lang="en-US" sz="4800" dirty="0">
                <a:solidFill>
                  <a:srgbClr val="222222"/>
                </a:solidFill>
                <a:latin typeface="+mj-lt"/>
              </a:rPr>
              <a:t>Richard</a:t>
            </a:r>
          </a:p>
          <a:p>
            <a:r>
              <a:rPr lang="en-US" sz="4800" dirty="0" err="1">
                <a:solidFill>
                  <a:srgbClr val="222222"/>
                </a:solidFill>
                <a:latin typeface="+mj-lt"/>
              </a:rPr>
              <a:t>Shirmer</a:t>
            </a:r>
            <a:endParaRPr lang="en-US" sz="4800" dirty="0">
              <a:solidFill>
                <a:srgbClr val="222222"/>
              </a:solidFill>
              <a:latin typeface="+mj-lt"/>
            </a:endParaRPr>
          </a:p>
          <a:p>
            <a:r>
              <a:rPr lang="en-US" sz="4800" dirty="0">
                <a:solidFill>
                  <a:srgbClr val="222222"/>
                </a:solidFill>
                <a:latin typeface="+mj-lt"/>
              </a:rPr>
              <a:t>and </a:t>
            </a:r>
          </a:p>
          <a:p>
            <a:r>
              <a:rPr lang="en-US" sz="4800" dirty="0" err="1">
                <a:solidFill>
                  <a:srgbClr val="222222"/>
                </a:solidFill>
                <a:latin typeface="+mj-lt"/>
              </a:rPr>
              <a:t>Hisswald</a:t>
            </a:r>
            <a:endParaRPr lang="ru-RU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9090452"/>
      </p:ext>
    </p:extLst>
  </p:cSld>
  <p:clrMapOvr>
    <a:masterClrMapping/>
  </p:clrMapOvr>
</p:sld>
</file>

<file path=ppt/theme/theme1.xml><?xml version="1.0" encoding="utf-8"?>
<a:theme xmlns:a="http://schemas.openxmlformats.org/drawingml/2006/main" name="Yandex">
  <a:themeElements>
    <a:clrScheme name="Яндекс 2021">
      <a:dk1>
        <a:srgbClr val="000000"/>
      </a:dk1>
      <a:lt1>
        <a:srgbClr val="FFFFFF"/>
      </a:lt1>
      <a:dk2>
        <a:srgbClr val="FC3F1D"/>
      </a:dk2>
      <a:lt2>
        <a:srgbClr val="FED42B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80044</TotalTime>
  <Words>1660</Words>
  <Application>Microsoft Office PowerPoint</Application>
  <PresentationFormat>Custom</PresentationFormat>
  <Paragraphs>221</Paragraphs>
  <Slides>39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Arial Unicode MS</vt:lpstr>
      <vt:lpstr>Calibri</vt:lpstr>
      <vt:lpstr>Courier New</vt:lpstr>
      <vt:lpstr>Yandex Sans Text Light</vt:lpstr>
      <vt:lpstr>Yandex Sans Text Regular</vt:lpstr>
      <vt:lpstr>YS Text Light</vt:lpstr>
      <vt:lpstr>Yandex</vt:lpstr>
      <vt:lpstr>Опыт реализации курсов по машинному обучению в ШАД Яндекса</vt:lpstr>
      <vt:lpstr>PowerPoint Presentation</vt:lpstr>
      <vt:lpstr>Машинное обучение</vt:lpstr>
      <vt:lpstr>Машинное обучение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Чтение по губам</vt:lpstr>
      <vt:lpstr>Игра в го</vt:lpstr>
      <vt:lpstr>Игра в го</vt:lpstr>
      <vt:lpstr>Игра в го</vt:lpstr>
      <vt:lpstr>Игра в го</vt:lpstr>
      <vt:lpstr>PowerPoint Presentation</vt:lpstr>
      <vt:lpstr>PowerPoint Presentation</vt:lpstr>
      <vt:lpstr>PowerPoint Presentation</vt:lpstr>
      <vt:lpstr>AlphaGo Zero</vt:lpstr>
      <vt:lpstr>AlphaGo Zero</vt:lpstr>
      <vt:lpstr>AlphaGo Zero</vt:lpstr>
      <vt:lpstr>AlphaGo Zero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Главная повседневная активность</vt:lpstr>
      <vt:lpstr>PowerPoint Presentation</vt:lpstr>
      <vt:lpstr> Обучение через проекты .     </vt:lpstr>
      <vt:lpstr>Компоненты образования </vt:lpstr>
      <vt:lpstr>PowerPoint Presentation</vt:lpstr>
      <vt:lpstr>Конкурс в ШАД 2022</vt:lpstr>
      <vt:lpstr>PowerPoint Presentation</vt:lpstr>
      <vt:lpstr>Машинное обучение в ШАД</vt:lpstr>
      <vt:lpstr>Детали организации ШАД </vt:lpstr>
      <vt:lpstr>PowerPoint Presentation</vt:lpstr>
      <vt:lpstr>Выпускников</vt:lpstr>
      <vt:lpstr>PowerPoint Presentation</vt:lpstr>
      <vt:lpstr>Спасибо! https://ml-handbook.ru/ https://github.com/orgs/yandexdataschool/ https://yandexdataschool.ru/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Александр Александр</cp:lastModifiedBy>
  <cp:revision>1852</cp:revision>
  <dcterms:created xsi:type="dcterms:W3CDTF">2014-09-09T08:22:07Z</dcterms:created>
  <dcterms:modified xsi:type="dcterms:W3CDTF">2022-10-14T09:03:09Z</dcterms:modified>
  <cp:category>presentation technology</cp:category>
</cp:coreProperties>
</file>